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 id="2147483648" r:id="rId2"/>
  </p:sldMasterIdLst>
  <p:notesMasterIdLst>
    <p:notesMasterId r:id="rId35"/>
  </p:notesMasterIdLst>
  <p:sldIdLst>
    <p:sldId id="310" r:id="rId3"/>
    <p:sldId id="279" r:id="rId4"/>
    <p:sldId id="691" r:id="rId5"/>
    <p:sldId id="692" r:id="rId6"/>
    <p:sldId id="312" r:id="rId7"/>
    <p:sldId id="313" r:id="rId8"/>
    <p:sldId id="314" r:id="rId9"/>
    <p:sldId id="695" r:id="rId10"/>
    <p:sldId id="315" r:id="rId11"/>
    <p:sldId id="672" r:id="rId12"/>
    <p:sldId id="670" r:id="rId13"/>
    <p:sldId id="287" r:id="rId14"/>
    <p:sldId id="693" r:id="rId15"/>
    <p:sldId id="675" r:id="rId16"/>
    <p:sldId id="676" r:id="rId17"/>
    <p:sldId id="290" r:id="rId18"/>
    <p:sldId id="677" r:id="rId19"/>
    <p:sldId id="688" r:id="rId20"/>
    <p:sldId id="258" r:id="rId21"/>
    <p:sldId id="679" r:id="rId22"/>
    <p:sldId id="261" r:id="rId23"/>
    <p:sldId id="687" r:id="rId24"/>
    <p:sldId id="266" r:id="rId25"/>
    <p:sldId id="264" r:id="rId26"/>
    <p:sldId id="270" r:id="rId27"/>
    <p:sldId id="272" r:id="rId28"/>
    <p:sldId id="694" r:id="rId29"/>
    <p:sldId id="273" r:id="rId30"/>
    <p:sldId id="275" r:id="rId31"/>
    <p:sldId id="689" r:id="rId32"/>
    <p:sldId id="276" r:id="rId33"/>
    <p:sldId id="69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FFFFFF"/>
    <a:srgbClr val="ED7D31"/>
    <a:srgbClr val="BF9000"/>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Μεσαίο στυλ 3 - Έμφαση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Μεσαίο στυλ 3 - Έμφαση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showGuides="1">
      <p:cViewPr varScale="1">
        <p:scale>
          <a:sx n="76" d="100"/>
          <a:sy n="76" d="100"/>
        </p:scale>
        <p:origin x="854" y="2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Μαστρογιάννης Αλέξιος" userId="9a42be6d-b6d6-4365-bac0-2ecd735b5d10" providerId="ADAL" clId="{D5BBD1FF-B2B8-4176-87D9-C60EF1A87956}"/>
    <pc:docChg chg="modSld">
      <pc:chgData name="Μαστρογιάννης Αλέξιος" userId="9a42be6d-b6d6-4365-bac0-2ecd735b5d10" providerId="ADAL" clId="{D5BBD1FF-B2B8-4176-87D9-C60EF1A87956}" dt="2025-09-19T08:17:10.931" v="1" actId="13926"/>
      <pc:docMkLst>
        <pc:docMk/>
      </pc:docMkLst>
      <pc:sldChg chg="modSp mod">
        <pc:chgData name="Μαστρογιάννης Αλέξιος" userId="9a42be6d-b6d6-4365-bac0-2ecd735b5d10" providerId="ADAL" clId="{D5BBD1FF-B2B8-4176-87D9-C60EF1A87956}" dt="2025-09-19T08:17:10.931" v="1" actId="13926"/>
        <pc:sldMkLst>
          <pc:docMk/>
          <pc:sldMk cId="0" sldId="276"/>
        </pc:sldMkLst>
        <pc:spChg chg="mod">
          <ac:chgData name="Μαστρογιάννης Αλέξιος" userId="9a42be6d-b6d6-4365-bac0-2ecd735b5d10" providerId="ADAL" clId="{D5BBD1FF-B2B8-4176-87D9-C60EF1A87956}" dt="2025-09-19T08:17:10.931" v="1" actId="13926"/>
          <ac:spMkLst>
            <pc:docMk/>
            <pc:sldMk cId="0" sldId="276"/>
            <ac:spMk id="19" creationId="{5D7DCFA9-F36B-008D-376D-7FA70883AB7D}"/>
          </ac:spMkLst>
        </pc:spChg>
      </pc:sldChg>
      <pc:sldChg chg="modSp mod">
        <pc:chgData name="Μαστρογιάννης Αλέξιος" userId="9a42be6d-b6d6-4365-bac0-2ecd735b5d10" providerId="ADAL" clId="{D5BBD1FF-B2B8-4176-87D9-C60EF1A87956}" dt="2025-09-19T08:07:43.613" v="0" actId="1076"/>
        <pc:sldMkLst>
          <pc:docMk/>
          <pc:sldMk cId="2691075343" sldId="313"/>
        </pc:sldMkLst>
        <pc:spChg chg="mod">
          <ac:chgData name="Μαστρογιάννης Αλέξιος" userId="9a42be6d-b6d6-4365-bac0-2ecd735b5d10" providerId="ADAL" clId="{D5BBD1FF-B2B8-4176-87D9-C60EF1A87956}" dt="2025-09-19T08:07:43.613" v="0" actId="1076"/>
          <ac:spMkLst>
            <pc:docMk/>
            <pc:sldMk cId="2691075343" sldId="313"/>
            <ac:spMk id="5" creationId="{8BCB09DC-C644-F3BE-BAEA-E7CB644DFC5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A42605-9478-4DFA-A830-9FF640154B45}" type="doc">
      <dgm:prSet loTypeId="urn:microsoft.com/office/officeart/2005/8/layout/hierarchy1" loCatId="hierarchy" qsTypeId="urn:microsoft.com/office/officeart/2005/8/quickstyle/simple1" qsCatId="simple" csTypeId="urn:microsoft.com/office/officeart/2005/8/colors/accent6_3" csCatId="accent6" phldr="1"/>
      <dgm:spPr/>
      <dgm:t>
        <a:bodyPr/>
        <a:lstStyle/>
        <a:p>
          <a:endParaRPr lang="en-US"/>
        </a:p>
      </dgm:t>
    </dgm:pt>
    <dgm:pt modelId="{E13B00AA-B420-458E-8EF5-06406224E24B}">
      <dgm:prSet custT="1"/>
      <dgm:spPr/>
      <dgm:t>
        <a:bodyPr/>
        <a:lstStyle/>
        <a:p>
          <a:r>
            <a:rPr lang="el-GR" sz="2400" dirty="0"/>
            <a:t>Τα ΠΣ αντανακλούν όλες τις αλλαγές στα πεδία των επιστημών που ασχολούνται ή φωτίζουν την εκπαίδευση, τις αλλαγές σε κοινωνικό επίπεδο, όπως και τις ιλιγγιώδεις αλλαγές σε τεχνολογικό επίπεδο.</a:t>
          </a:r>
          <a:endParaRPr lang="en-US" sz="2400" dirty="0"/>
        </a:p>
      </dgm:t>
    </dgm:pt>
    <dgm:pt modelId="{46456409-C3AA-4596-907B-ECE84DC9A728}" type="parTrans" cxnId="{97EC213E-7D35-4A69-BE88-77B577342A14}">
      <dgm:prSet/>
      <dgm:spPr/>
      <dgm:t>
        <a:bodyPr/>
        <a:lstStyle/>
        <a:p>
          <a:endParaRPr lang="en-US" sz="2400"/>
        </a:p>
      </dgm:t>
    </dgm:pt>
    <dgm:pt modelId="{4B671F7B-1064-4FF8-A547-2AB2A00CC1F4}" type="sibTrans" cxnId="{97EC213E-7D35-4A69-BE88-77B577342A14}">
      <dgm:prSet/>
      <dgm:spPr/>
      <dgm:t>
        <a:bodyPr/>
        <a:lstStyle/>
        <a:p>
          <a:endParaRPr lang="en-US" sz="2400"/>
        </a:p>
      </dgm:t>
    </dgm:pt>
    <dgm:pt modelId="{BF3EA204-B479-4C49-A2B8-4B0C9719DBFF}">
      <dgm:prSet custT="1"/>
      <dgm:spPr/>
      <dgm:t>
        <a:bodyPr/>
        <a:lstStyle/>
        <a:p>
          <a:r>
            <a:rPr lang="el-GR" sz="2400" dirty="0"/>
            <a:t>Σε αυτό το περιβάλλον, το διδακτικό βιβλίο αποτελεί ένα από τα μέσα που μπορεί να αξιοποιήσει ο εκπαιδευτικός για την επίτευξη των </a:t>
          </a:r>
          <a:r>
            <a:rPr lang="el-GR" sz="2400" dirty="0" err="1"/>
            <a:t>ΠΜΑ</a:t>
          </a:r>
          <a:r>
            <a:rPr lang="el-GR" sz="2400" dirty="0"/>
            <a:t> που καθορίζει το εκάστοτε ΠΣ, χωρίς να αποτελεί το επίκεντρο της μαθησιακής διαδικασίας.</a:t>
          </a:r>
          <a:endParaRPr lang="en-US" sz="2400" dirty="0"/>
        </a:p>
      </dgm:t>
    </dgm:pt>
    <dgm:pt modelId="{BADED864-783A-4CE2-9A8D-389AC9FB6A6B}" type="parTrans" cxnId="{5019D02B-A68B-4872-A75A-CC82D1DD1656}">
      <dgm:prSet/>
      <dgm:spPr/>
      <dgm:t>
        <a:bodyPr/>
        <a:lstStyle/>
        <a:p>
          <a:endParaRPr lang="en-US" sz="2400"/>
        </a:p>
      </dgm:t>
    </dgm:pt>
    <dgm:pt modelId="{6A28BCD5-5C52-4306-A363-B03000C01777}" type="sibTrans" cxnId="{5019D02B-A68B-4872-A75A-CC82D1DD1656}">
      <dgm:prSet/>
      <dgm:spPr/>
      <dgm:t>
        <a:bodyPr/>
        <a:lstStyle/>
        <a:p>
          <a:endParaRPr lang="en-US" sz="2400"/>
        </a:p>
      </dgm:t>
    </dgm:pt>
    <dgm:pt modelId="{B21FFFB7-9ED8-41D4-9604-9A1D2E018C55}" type="pres">
      <dgm:prSet presAssocID="{B8A42605-9478-4DFA-A830-9FF640154B45}" presName="hierChild1" presStyleCnt="0">
        <dgm:presLayoutVars>
          <dgm:chPref val="1"/>
          <dgm:dir/>
          <dgm:animOne val="branch"/>
          <dgm:animLvl val="lvl"/>
          <dgm:resizeHandles/>
        </dgm:presLayoutVars>
      </dgm:prSet>
      <dgm:spPr/>
    </dgm:pt>
    <dgm:pt modelId="{5993E846-E0E5-49FC-9E88-01BE1A03FE20}" type="pres">
      <dgm:prSet presAssocID="{E13B00AA-B420-458E-8EF5-06406224E24B}" presName="hierRoot1" presStyleCnt="0"/>
      <dgm:spPr/>
    </dgm:pt>
    <dgm:pt modelId="{C9680F6E-97CC-4C3B-9DFB-434C8310FDAB}" type="pres">
      <dgm:prSet presAssocID="{E13B00AA-B420-458E-8EF5-06406224E24B}" presName="composite" presStyleCnt="0"/>
      <dgm:spPr/>
    </dgm:pt>
    <dgm:pt modelId="{A895397D-2773-4F93-8300-C7F49C5E7F96}" type="pres">
      <dgm:prSet presAssocID="{E13B00AA-B420-458E-8EF5-06406224E24B}" presName="background" presStyleLbl="node0" presStyleIdx="0" presStyleCnt="2"/>
      <dgm:spPr>
        <a:solidFill>
          <a:srgbClr val="2F5597"/>
        </a:solidFill>
      </dgm:spPr>
    </dgm:pt>
    <dgm:pt modelId="{88451FD0-AD3D-4F5B-AC09-3FB9A2431B47}" type="pres">
      <dgm:prSet presAssocID="{E13B00AA-B420-458E-8EF5-06406224E24B}" presName="text" presStyleLbl="fgAcc0" presStyleIdx="0" presStyleCnt="2">
        <dgm:presLayoutVars>
          <dgm:chPref val="3"/>
        </dgm:presLayoutVars>
      </dgm:prSet>
      <dgm:spPr/>
    </dgm:pt>
    <dgm:pt modelId="{ABE1C266-51D5-4F22-BEB6-D7A97E91CD68}" type="pres">
      <dgm:prSet presAssocID="{E13B00AA-B420-458E-8EF5-06406224E24B}" presName="hierChild2" presStyleCnt="0"/>
      <dgm:spPr/>
    </dgm:pt>
    <dgm:pt modelId="{4C5ED79C-A53F-4C73-8B61-9BE8567F2490}" type="pres">
      <dgm:prSet presAssocID="{BF3EA204-B479-4C49-A2B8-4B0C9719DBFF}" presName="hierRoot1" presStyleCnt="0"/>
      <dgm:spPr/>
    </dgm:pt>
    <dgm:pt modelId="{3C9FAF42-9EE8-4693-9646-F1FA70D4A04B}" type="pres">
      <dgm:prSet presAssocID="{BF3EA204-B479-4C49-A2B8-4B0C9719DBFF}" presName="composite" presStyleCnt="0"/>
      <dgm:spPr/>
    </dgm:pt>
    <dgm:pt modelId="{664AEA1A-2E15-4F67-A0B5-4C39A1C6DEB9}" type="pres">
      <dgm:prSet presAssocID="{BF3EA204-B479-4C49-A2B8-4B0C9719DBFF}" presName="background" presStyleLbl="node0" presStyleIdx="1" presStyleCnt="2"/>
      <dgm:spPr>
        <a:solidFill>
          <a:srgbClr val="2F5597"/>
        </a:solidFill>
      </dgm:spPr>
    </dgm:pt>
    <dgm:pt modelId="{3D1AD2BC-6818-4399-A292-717849BC8A9F}" type="pres">
      <dgm:prSet presAssocID="{BF3EA204-B479-4C49-A2B8-4B0C9719DBFF}" presName="text" presStyleLbl="fgAcc0" presStyleIdx="1" presStyleCnt="2">
        <dgm:presLayoutVars>
          <dgm:chPref val="3"/>
        </dgm:presLayoutVars>
      </dgm:prSet>
      <dgm:spPr/>
    </dgm:pt>
    <dgm:pt modelId="{8026740F-D719-4AF6-9257-A593EDC998D4}" type="pres">
      <dgm:prSet presAssocID="{BF3EA204-B479-4C49-A2B8-4B0C9719DBFF}" presName="hierChild2" presStyleCnt="0"/>
      <dgm:spPr/>
    </dgm:pt>
  </dgm:ptLst>
  <dgm:cxnLst>
    <dgm:cxn modelId="{5019D02B-A68B-4872-A75A-CC82D1DD1656}" srcId="{B8A42605-9478-4DFA-A830-9FF640154B45}" destId="{BF3EA204-B479-4C49-A2B8-4B0C9719DBFF}" srcOrd="1" destOrd="0" parTransId="{BADED864-783A-4CE2-9A8D-389AC9FB6A6B}" sibTransId="{6A28BCD5-5C52-4306-A363-B03000C01777}"/>
    <dgm:cxn modelId="{97EC213E-7D35-4A69-BE88-77B577342A14}" srcId="{B8A42605-9478-4DFA-A830-9FF640154B45}" destId="{E13B00AA-B420-458E-8EF5-06406224E24B}" srcOrd="0" destOrd="0" parTransId="{46456409-C3AA-4596-907B-ECE84DC9A728}" sibTransId="{4B671F7B-1064-4FF8-A547-2AB2A00CC1F4}"/>
    <dgm:cxn modelId="{49A28867-985D-47D5-95AA-A749ECEE7EDE}" type="presOf" srcId="{E13B00AA-B420-458E-8EF5-06406224E24B}" destId="{88451FD0-AD3D-4F5B-AC09-3FB9A2431B47}" srcOrd="0" destOrd="0" presId="urn:microsoft.com/office/officeart/2005/8/layout/hierarchy1"/>
    <dgm:cxn modelId="{9A890C6D-20AE-4943-8B89-40DCF51296D1}" type="presOf" srcId="{BF3EA204-B479-4C49-A2B8-4B0C9719DBFF}" destId="{3D1AD2BC-6818-4399-A292-717849BC8A9F}" srcOrd="0" destOrd="0" presId="urn:microsoft.com/office/officeart/2005/8/layout/hierarchy1"/>
    <dgm:cxn modelId="{CF8629EA-4078-45FE-9FAD-B70B2D1E4686}" type="presOf" srcId="{B8A42605-9478-4DFA-A830-9FF640154B45}" destId="{B21FFFB7-9ED8-41D4-9604-9A1D2E018C55}" srcOrd="0" destOrd="0" presId="urn:microsoft.com/office/officeart/2005/8/layout/hierarchy1"/>
    <dgm:cxn modelId="{764979A9-FD89-4935-9BF8-B051D04B5948}" type="presParOf" srcId="{B21FFFB7-9ED8-41D4-9604-9A1D2E018C55}" destId="{5993E846-E0E5-49FC-9E88-01BE1A03FE20}" srcOrd="0" destOrd="0" presId="urn:microsoft.com/office/officeart/2005/8/layout/hierarchy1"/>
    <dgm:cxn modelId="{E43674EF-B523-4637-84BA-81742E9D5734}" type="presParOf" srcId="{5993E846-E0E5-49FC-9E88-01BE1A03FE20}" destId="{C9680F6E-97CC-4C3B-9DFB-434C8310FDAB}" srcOrd="0" destOrd="0" presId="urn:microsoft.com/office/officeart/2005/8/layout/hierarchy1"/>
    <dgm:cxn modelId="{7FD5B411-EFEA-4138-B795-B26C87D242B9}" type="presParOf" srcId="{C9680F6E-97CC-4C3B-9DFB-434C8310FDAB}" destId="{A895397D-2773-4F93-8300-C7F49C5E7F96}" srcOrd="0" destOrd="0" presId="urn:microsoft.com/office/officeart/2005/8/layout/hierarchy1"/>
    <dgm:cxn modelId="{D06A3212-C66D-432E-87A3-7AF6F954A2AB}" type="presParOf" srcId="{C9680F6E-97CC-4C3B-9DFB-434C8310FDAB}" destId="{88451FD0-AD3D-4F5B-AC09-3FB9A2431B47}" srcOrd="1" destOrd="0" presId="urn:microsoft.com/office/officeart/2005/8/layout/hierarchy1"/>
    <dgm:cxn modelId="{BCCF45DC-EC4B-4BCC-8852-02C6D0A3617C}" type="presParOf" srcId="{5993E846-E0E5-49FC-9E88-01BE1A03FE20}" destId="{ABE1C266-51D5-4F22-BEB6-D7A97E91CD68}" srcOrd="1" destOrd="0" presId="urn:microsoft.com/office/officeart/2005/8/layout/hierarchy1"/>
    <dgm:cxn modelId="{8E7C92C1-3F6A-473F-AF7E-5D659926D43E}" type="presParOf" srcId="{B21FFFB7-9ED8-41D4-9604-9A1D2E018C55}" destId="{4C5ED79C-A53F-4C73-8B61-9BE8567F2490}" srcOrd="1" destOrd="0" presId="urn:microsoft.com/office/officeart/2005/8/layout/hierarchy1"/>
    <dgm:cxn modelId="{BF0227F7-3000-4720-9872-A60A4EFABEE2}" type="presParOf" srcId="{4C5ED79C-A53F-4C73-8B61-9BE8567F2490}" destId="{3C9FAF42-9EE8-4693-9646-F1FA70D4A04B}" srcOrd="0" destOrd="0" presId="urn:microsoft.com/office/officeart/2005/8/layout/hierarchy1"/>
    <dgm:cxn modelId="{D69D67D3-F6EE-4C0E-8109-4BDEDBDBA01F}" type="presParOf" srcId="{3C9FAF42-9EE8-4693-9646-F1FA70D4A04B}" destId="{664AEA1A-2E15-4F67-A0B5-4C39A1C6DEB9}" srcOrd="0" destOrd="0" presId="urn:microsoft.com/office/officeart/2005/8/layout/hierarchy1"/>
    <dgm:cxn modelId="{910A575B-C41C-4DFA-83F0-F1576BBA44EB}" type="presParOf" srcId="{3C9FAF42-9EE8-4693-9646-F1FA70D4A04B}" destId="{3D1AD2BC-6818-4399-A292-717849BC8A9F}" srcOrd="1" destOrd="0" presId="urn:microsoft.com/office/officeart/2005/8/layout/hierarchy1"/>
    <dgm:cxn modelId="{B1D4FF8F-4DB0-4B2F-AC24-F844CFE6C861}" type="presParOf" srcId="{4C5ED79C-A53F-4C73-8B61-9BE8567F2490}" destId="{8026740F-D719-4AF6-9257-A593EDC998D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F3439DC-D42D-4D86-AE45-296A0E7D8F51}"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AD5011E7-F234-4CA0-BA9D-DEAE53D2772D}">
      <dgm:prSet custT="1"/>
      <dgm:spPr>
        <a:solidFill>
          <a:srgbClr val="2F5597"/>
        </a:solidFill>
      </dgm:spPr>
      <dgm:t>
        <a:bodyPr/>
        <a:lstStyle/>
        <a:p>
          <a:r>
            <a:rPr lang="el-GR" sz="2400" b="0"/>
            <a:t>Μετάβαση από το «ένα και μοναδικό εγχειρίδιο» σε ένα δυναμικό οικοσύστημα μέσων.</a:t>
          </a:r>
          <a:endParaRPr lang="en-US" sz="2400" b="0"/>
        </a:p>
      </dgm:t>
    </dgm:pt>
    <dgm:pt modelId="{982FCFC9-7AF1-4F89-8BB3-472706BC53D7}" type="parTrans" cxnId="{8C99AAC0-EF6A-4485-9C55-0050169515A4}">
      <dgm:prSet/>
      <dgm:spPr/>
      <dgm:t>
        <a:bodyPr/>
        <a:lstStyle/>
        <a:p>
          <a:endParaRPr lang="en-US" sz="2400" b="0"/>
        </a:p>
      </dgm:t>
    </dgm:pt>
    <dgm:pt modelId="{FDD3CC25-ADC8-468E-AB1C-0458571856DF}" type="sibTrans" cxnId="{8C99AAC0-EF6A-4485-9C55-0050169515A4}">
      <dgm:prSet custT="1"/>
      <dgm:spPr/>
      <dgm:t>
        <a:bodyPr/>
        <a:lstStyle/>
        <a:p>
          <a:endParaRPr lang="en-US" sz="2400" b="0"/>
        </a:p>
      </dgm:t>
    </dgm:pt>
    <dgm:pt modelId="{93C3FB9B-A716-4AFE-8DB9-0CDBA88354BF}">
      <dgm:prSet custT="1"/>
      <dgm:spPr>
        <a:solidFill>
          <a:srgbClr val="2F5597"/>
        </a:solidFill>
      </dgm:spPr>
      <dgm:t>
        <a:bodyPr/>
        <a:lstStyle/>
        <a:p>
          <a:r>
            <a:rPr lang="el-GR" sz="2400" b="0" noProof="0"/>
            <a:t>Καθιερώνεται ο θεσμός του Πολλαπλού Βιβλίου, δίνοντας τη δυνατότητα επιλογής ανάμεσα σε περισσότερα «βιβλία».</a:t>
          </a:r>
        </a:p>
      </dgm:t>
    </dgm:pt>
    <dgm:pt modelId="{5930FAD2-78AB-4D37-8165-440326B2A513}" type="parTrans" cxnId="{ACD0B66E-76A1-481B-A8D1-2746E7027FAB}">
      <dgm:prSet/>
      <dgm:spPr/>
      <dgm:t>
        <a:bodyPr/>
        <a:lstStyle/>
        <a:p>
          <a:endParaRPr lang="en-US" sz="2400" b="0"/>
        </a:p>
      </dgm:t>
    </dgm:pt>
    <dgm:pt modelId="{2803DB39-940F-4597-BE66-20E2F9C3980A}" type="sibTrans" cxnId="{ACD0B66E-76A1-481B-A8D1-2746E7027FAB}">
      <dgm:prSet custT="1"/>
      <dgm:spPr/>
      <dgm:t>
        <a:bodyPr/>
        <a:lstStyle/>
        <a:p>
          <a:endParaRPr lang="en-US" sz="2400" b="0"/>
        </a:p>
      </dgm:t>
    </dgm:pt>
    <dgm:pt modelId="{D6FF566E-6E94-40E6-9890-2820E8856D81}" type="pres">
      <dgm:prSet presAssocID="{DF3439DC-D42D-4D86-AE45-296A0E7D8F51}" presName="outerComposite" presStyleCnt="0">
        <dgm:presLayoutVars>
          <dgm:chMax val="5"/>
          <dgm:dir/>
          <dgm:resizeHandles val="exact"/>
        </dgm:presLayoutVars>
      </dgm:prSet>
      <dgm:spPr/>
    </dgm:pt>
    <dgm:pt modelId="{4ADF20C1-EB86-437A-A664-2936A1A4D4CA}" type="pres">
      <dgm:prSet presAssocID="{DF3439DC-D42D-4D86-AE45-296A0E7D8F51}" presName="dummyMaxCanvas" presStyleCnt="0">
        <dgm:presLayoutVars/>
      </dgm:prSet>
      <dgm:spPr/>
    </dgm:pt>
    <dgm:pt modelId="{9B358471-48DE-4B37-A931-16D974C389C4}" type="pres">
      <dgm:prSet presAssocID="{DF3439DC-D42D-4D86-AE45-296A0E7D8F51}" presName="TwoNodes_1" presStyleLbl="node1" presStyleIdx="0" presStyleCnt="2">
        <dgm:presLayoutVars>
          <dgm:bulletEnabled val="1"/>
        </dgm:presLayoutVars>
      </dgm:prSet>
      <dgm:spPr/>
    </dgm:pt>
    <dgm:pt modelId="{91AB6C15-8450-4E10-AFA5-650C8E2B1E40}" type="pres">
      <dgm:prSet presAssocID="{DF3439DC-D42D-4D86-AE45-296A0E7D8F51}" presName="TwoNodes_2" presStyleLbl="node1" presStyleIdx="1" presStyleCnt="2">
        <dgm:presLayoutVars>
          <dgm:bulletEnabled val="1"/>
        </dgm:presLayoutVars>
      </dgm:prSet>
      <dgm:spPr/>
    </dgm:pt>
    <dgm:pt modelId="{8E60A615-EEC7-4820-8B53-203F48F2961E}" type="pres">
      <dgm:prSet presAssocID="{DF3439DC-D42D-4D86-AE45-296A0E7D8F51}" presName="TwoConn_1-2" presStyleLbl="fgAccFollowNode1" presStyleIdx="0" presStyleCnt="1">
        <dgm:presLayoutVars>
          <dgm:bulletEnabled val="1"/>
        </dgm:presLayoutVars>
      </dgm:prSet>
      <dgm:spPr/>
    </dgm:pt>
    <dgm:pt modelId="{A37EDCA0-1177-4C82-BD97-36D63DAAB768}" type="pres">
      <dgm:prSet presAssocID="{DF3439DC-D42D-4D86-AE45-296A0E7D8F51}" presName="TwoNodes_1_text" presStyleLbl="node1" presStyleIdx="1" presStyleCnt="2">
        <dgm:presLayoutVars>
          <dgm:bulletEnabled val="1"/>
        </dgm:presLayoutVars>
      </dgm:prSet>
      <dgm:spPr/>
    </dgm:pt>
    <dgm:pt modelId="{2E0207FE-D38E-4F10-A4B2-367BE8347D04}" type="pres">
      <dgm:prSet presAssocID="{DF3439DC-D42D-4D86-AE45-296A0E7D8F51}" presName="TwoNodes_2_text" presStyleLbl="node1" presStyleIdx="1" presStyleCnt="2">
        <dgm:presLayoutVars>
          <dgm:bulletEnabled val="1"/>
        </dgm:presLayoutVars>
      </dgm:prSet>
      <dgm:spPr/>
    </dgm:pt>
  </dgm:ptLst>
  <dgm:cxnLst>
    <dgm:cxn modelId="{D340390A-C2F8-499E-8C1C-683F4D941713}" type="presOf" srcId="{DF3439DC-D42D-4D86-AE45-296A0E7D8F51}" destId="{D6FF566E-6E94-40E6-9890-2820E8856D81}" srcOrd="0" destOrd="0" presId="urn:microsoft.com/office/officeart/2005/8/layout/vProcess5"/>
    <dgm:cxn modelId="{B3153F30-267A-4615-A377-4AE0CD12CBD3}" type="presOf" srcId="{93C3FB9B-A716-4AFE-8DB9-0CDBA88354BF}" destId="{2E0207FE-D38E-4F10-A4B2-367BE8347D04}" srcOrd="1" destOrd="0" presId="urn:microsoft.com/office/officeart/2005/8/layout/vProcess5"/>
    <dgm:cxn modelId="{55296440-CD8C-4BC0-B88D-EFE1C46D1A91}" type="presOf" srcId="{AD5011E7-F234-4CA0-BA9D-DEAE53D2772D}" destId="{A37EDCA0-1177-4C82-BD97-36D63DAAB768}" srcOrd="1" destOrd="0" presId="urn:microsoft.com/office/officeart/2005/8/layout/vProcess5"/>
    <dgm:cxn modelId="{ACD0B66E-76A1-481B-A8D1-2746E7027FAB}" srcId="{DF3439DC-D42D-4D86-AE45-296A0E7D8F51}" destId="{93C3FB9B-A716-4AFE-8DB9-0CDBA88354BF}" srcOrd="1" destOrd="0" parTransId="{5930FAD2-78AB-4D37-8165-440326B2A513}" sibTransId="{2803DB39-940F-4597-BE66-20E2F9C3980A}"/>
    <dgm:cxn modelId="{B1D4B09C-34F6-4EFA-9BFB-70C7A37767DD}" type="presOf" srcId="{93C3FB9B-A716-4AFE-8DB9-0CDBA88354BF}" destId="{91AB6C15-8450-4E10-AFA5-650C8E2B1E40}" srcOrd="0" destOrd="0" presId="urn:microsoft.com/office/officeart/2005/8/layout/vProcess5"/>
    <dgm:cxn modelId="{6875019E-54DF-4725-A6CB-1E9ACEE42006}" type="presOf" srcId="{AD5011E7-F234-4CA0-BA9D-DEAE53D2772D}" destId="{9B358471-48DE-4B37-A931-16D974C389C4}" srcOrd="0" destOrd="0" presId="urn:microsoft.com/office/officeart/2005/8/layout/vProcess5"/>
    <dgm:cxn modelId="{8C99AAC0-EF6A-4485-9C55-0050169515A4}" srcId="{DF3439DC-D42D-4D86-AE45-296A0E7D8F51}" destId="{AD5011E7-F234-4CA0-BA9D-DEAE53D2772D}" srcOrd="0" destOrd="0" parTransId="{982FCFC9-7AF1-4F89-8BB3-472706BC53D7}" sibTransId="{FDD3CC25-ADC8-468E-AB1C-0458571856DF}"/>
    <dgm:cxn modelId="{C95A7CCB-C4FE-4449-8D6E-41E29C5F2DDC}" type="presOf" srcId="{FDD3CC25-ADC8-468E-AB1C-0458571856DF}" destId="{8E60A615-EEC7-4820-8B53-203F48F2961E}" srcOrd="0" destOrd="0" presId="urn:microsoft.com/office/officeart/2005/8/layout/vProcess5"/>
    <dgm:cxn modelId="{8968C57B-A851-40BB-BDE9-35658D12C941}" type="presParOf" srcId="{D6FF566E-6E94-40E6-9890-2820E8856D81}" destId="{4ADF20C1-EB86-437A-A664-2936A1A4D4CA}" srcOrd="0" destOrd="0" presId="urn:microsoft.com/office/officeart/2005/8/layout/vProcess5"/>
    <dgm:cxn modelId="{DCD11E2A-C4FF-4150-B533-2E2B8060DCD7}" type="presParOf" srcId="{D6FF566E-6E94-40E6-9890-2820E8856D81}" destId="{9B358471-48DE-4B37-A931-16D974C389C4}" srcOrd="1" destOrd="0" presId="urn:microsoft.com/office/officeart/2005/8/layout/vProcess5"/>
    <dgm:cxn modelId="{148AD5C6-29A3-4D8B-A318-83215358FDB5}" type="presParOf" srcId="{D6FF566E-6E94-40E6-9890-2820E8856D81}" destId="{91AB6C15-8450-4E10-AFA5-650C8E2B1E40}" srcOrd="2" destOrd="0" presId="urn:microsoft.com/office/officeart/2005/8/layout/vProcess5"/>
    <dgm:cxn modelId="{83D42D72-288E-4FEA-B6E6-1D350C5F2048}" type="presParOf" srcId="{D6FF566E-6E94-40E6-9890-2820E8856D81}" destId="{8E60A615-EEC7-4820-8B53-203F48F2961E}" srcOrd="3" destOrd="0" presId="urn:microsoft.com/office/officeart/2005/8/layout/vProcess5"/>
    <dgm:cxn modelId="{52D55136-BAB3-460F-A005-373DC01B1CA2}" type="presParOf" srcId="{D6FF566E-6E94-40E6-9890-2820E8856D81}" destId="{A37EDCA0-1177-4C82-BD97-36D63DAAB768}" srcOrd="4" destOrd="0" presId="urn:microsoft.com/office/officeart/2005/8/layout/vProcess5"/>
    <dgm:cxn modelId="{BB3A1A88-2567-4704-89D0-9D9979842834}" type="presParOf" srcId="{D6FF566E-6E94-40E6-9890-2820E8856D81}" destId="{2E0207FE-D38E-4F10-A4B2-367BE8347D04}"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F5A376-D128-408B-97CB-730AB97635A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1A81E53-0D27-4B1F-BFDF-53847E3035D4}">
      <dgm:prSet custT="1"/>
      <dgm:spPr>
        <a:solidFill>
          <a:srgbClr val="2F5597"/>
        </a:solidFill>
      </dgm:spPr>
      <dgm:t>
        <a:bodyPr/>
        <a:lstStyle/>
        <a:p>
          <a:r>
            <a:rPr lang="el-GR" sz="2400" dirty="0"/>
            <a:t>Αποκτά έναν νέο δυναμικό ρόλο. </a:t>
          </a:r>
          <a:endParaRPr lang="en-US" sz="2400" dirty="0"/>
        </a:p>
      </dgm:t>
    </dgm:pt>
    <dgm:pt modelId="{72D6F11E-949B-46B5-8173-E72E72B57167}" type="parTrans" cxnId="{B5A534E7-7CC7-4328-AFE8-FFFB5C92B02A}">
      <dgm:prSet/>
      <dgm:spPr/>
      <dgm:t>
        <a:bodyPr/>
        <a:lstStyle/>
        <a:p>
          <a:endParaRPr lang="en-US" sz="2400"/>
        </a:p>
      </dgm:t>
    </dgm:pt>
    <dgm:pt modelId="{3A15FABE-912A-4BCA-84EB-646AFD329F0A}" type="sibTrans" cxnId="{B5A534E7-7CC7-4328-AFE8-FFFB5C92B02A}">
      <dgm:prSet/>
      <dgm:spPr/>
      <dgm:t>
        <a:bodyPr/>
        <a:lstStyle/>
        <a:p>
          <a:endParaRPr lang="en-US" sz="2400"/>
        </a:p>
      </dgm:t>
    </dgm:pt>
    <dgm:pt modelId="{C0616C62-006F-4E04-8335-25CFF8411E99}">
      <dgm:prSet custT="1"/>
      <dgm:spPr>
        <a:solidFill>
          <a:srgbClr val="2F5597"/>
        </a:solidFill>
      </dgm:spPr>
      <dgm:t>
        <a:bodyPr/>
        <a:lstStyle/>
        <a:p>
          <a:r>
            <a:rPr lang="el-GR" sz="2400" dirty="0"/>
            <a:t>Ορίζει με τρόπο δυναμικό τις μαθησιακές διαδικασίες.</a:t>
          </a:r>
          <a:endParaRPr lang="en-US" sz="2400" dirty="0"/>
        </a:p>
      </dgm:t>
    </dgm:pt>
    <dgm:pt modelId="{C5090A7A-1AC5-409B-87A7-B733F0B3E1AF}" type="parTrans" cxnId="{5A9338A1-E99A-4C09-841A-341868C3DA9C}">
      <dgm:prSet/>
      <dgm:spPr/>
      <dgm:t>
        <a:bodyPr/>
        <a:lstStyle/>
        <a:p>
          <a:endParaRPr lang="en-US" sz="2400"/>
        </a:p>
      </dgm:t>
    </dgm:pt>
    <dgm:pt modelId="{F30B1090-BD2A-4387-91BA-F5487B22C70E}" type="sibTrans" cxnId="{5A9338A1-E99A-4C09-841A-341868C3DA9C}">
      <dgm:prSet/>
      <dgm:spPr/>
      <dgm:t>
        <a:bodyPr/>
        <a:lstStyle/>
        <a:p>
          <a:endParaRPr lang="en-US" sz="2400"/>
        </a:p>
      </dgm:t>
    </dgm:pt>
    <dgm:pt modelId="{4AA7CF92-2148-4D44-AA48-85C78EBA55F0}">
      <dgm:prSet custT="1"/>
      <dgm:spPr>
        <a:solidFill>
          <a:srgbClr val="2F5597"/>
        </a:solidFill>
      </dgm:spPr>
      <dgm:t>
        <a:bodyPr/>
        <a:lstStyle/>
        <a:p>
          <a:r>
            <a:rPr lang="el-GR" sz="2400" dirty="0"/>
            <a:t>Θέτει κατευθύνσεις που καθιστούν το Πρόγραμμα Σπουδών ενεργό στην πράξη. </a:t>
          </a:r>
          <a:endParaRPr lang="en-US" sz="2400" dirty="0"/>
        </a:p>
      </dgm:t>
    </dgm:pt>
    <dgm:pt modelId="{8D8F59BC-C1DB-4984-9BB6-11D1A93ABD8C}" type="parTrans" cxnId="{9CE10FF8-4CD9-4657-9621-157AB34FC8B8}">
      <dgm:prSet/>
      <dgm:spPr/>
      <dgm:t>
        <a:bodyPr/>
        <a:lstStyle/>
        <a:p>
          <a:endParaRPr lang="en-US" sz="2400"/>
        </a:p>
      </dgm:t>
    </dgm:pt>
    <dgm:pt modelId="{D81EAA79-C74C-49D4-8EC5-975FB33D7D63}" type="sibTrans" cxnId="{9CE10FF8-4CD9-4657-9621-157AB34FC8B8}">
      <dgm:prSet/>
      <dgm:spPr/>
      <dgm:t>
        <a:bodyPr/>
        <a:lstStyle/>
        <a:p>
          <a:endParaRPr lang="en-US" sz="2400"/>
        </a:p>
      </dgm:t>
    </dgm:pt>
    <dgm:pt modelId="{3D3BE8C9-D5BE-4E2C-A66A-5C261EEE5A05}">
      <dgm:prSet custT="1"/>
      <dgm:spPr>
        <a:solidFill>
          <a:srgbClr val="2F5597"/>
        </a:solidFill>
      </dgm:spPr>
      <dgm:t>
        <a:bodyPr/>
        <a:lstStyle/>
        <a:p>
          <a:r>
            <a:rPr lang="el-GR" sz="2400" dirty="0"/>
            <a:t>Περιλαμβάνει και προτείνει δραστηριότητες που αντλούν πόρους από το συμπληρωματικό υλικό. </a:t>
          </a:r>
          <a:endParaRPr lang="en-US" sz="2400" dirty="0"/>
        </a:p>
      </dgm:t>
    </dgm:pt>
    <dgm:pt modelId="{B66743FD-8F6C-44AD-8911-A24E4B8A89F1}" type="parTrans" cxnId="{227B766C-9F3C-491F-B829-6ADC6F9C9B87}">
      <dgm:prSet/>
      <dgm:spPr/>
      <dgm:t>
        <a:bodyPr/>
        <a:lstStyle/>
        <a:p>
          <a:endParaRPr lang="en-US" sz="2400"/>
        </a:p>
      </dgm:t>
    </dgm:pt>
    <dgm:pt modelId="{5BF1BAB0-CC43-47E4-85F5-944EBA6CC805}" type="sibTrans" cxnId="{227B766C-9F3C-491F-B829-6ADC6F9C9B87}">
      <dgm:prSet/>
      <dgm:spPr/>
      <dgm:t>
        <a:bodyPr/>
        <a:lstStyle/>
        <a:p>
          <a:endParaRPr lang="en-US" sz="2400"/>
        </a:p>
      </dgm:t>
    </dgm:pt>
    <dgm:pt modelId="{444B0E00-E929-4033-8D90-5340F8F3B6FD}" type="pres">
      <dgm:prSet presAssocID="{93F5A376-D128-408B-97CB-730AB97635AF}" presName="linear" presStyleCnt="0">
        <dgm:presLayoutVars>
          <dgm:animLvl val="lvl"/>
          <dgm:resizeHandles val="exact"/>
        </dgm:presLayoutVars>
      </dgm:prSet>
      <dgm:spPr/>
    </dgm:pt>
    <dgm:pt modelId="{34DB1D9F-C76D-4B52-A41A-79F6AA7A9D2F}" type="pres">
      <dgm:prSet presAssocID="{31A81E53-0D27-4B1F-BFDF-53847E3035D4}" presName="parentText" presStyleLbl="node1" presStyleIdx="0" presStyleCnt="4">
        <dgm:presLayoutVars>
          <dgm:chMax val="0"/>
          <dgm:bulletEnabled val="1"/>
        </dgm:presLayoutVars>
      </dgm:prSet>
      <dgm:spPr/>
    </dgm:pt>
    <dgm:pt modelId="{7561DD4F-1443-4DFA-9154-0C4279B91D38}" type="pres">
      <dgm:prSet presAssocID="{3A15FABE-912A-4BCA-84EB-646AFD329F0A}" presName="spacer" presStyleCnt="0"/>
      <dgm:spPr/>
    </dgm:pt>
    <dgm:pt modelId="{87C87551-43AF-427B-9E6D-9C3EB6170BAA}" type="pres">
      <dgm:prSet presAssocID="{C0616C62-006F-4E04-8335-25CFF8411E99}" presName="parentText" presStyleLbl="node1" presStyleIdx="1" presStyleCnt="4">
        <dgm:presLayoutVars>
          <dgm:chMax val="0"/>
          <dgm:bulletEnabled val="1"/>
        </dgm:presLayoutVars>
      </dgm:prSet>
      <dgm:spPr/>
    </dgm:pt>
    <dgm:pt modelId="{0FE72220-0124-4B8A-8944-711CE9441554}" type="pres">
      <dgm:prSet presAssocID="{F30B1090-BD2A-4387-91BA-F5487B22C70E}" presName="spacer" presStyleCnt="0"/>
      <dgm:spPr/>
    </dgm:pt>
    <dgm:pt modelId="{A38B3B52-3FBE-4CA9-BFAB-C439E815BB7E}" type="pres">
      <dgm:prSet presAssocID="{4AA7CF92-2148-4D44-AA48-85C78EBA55F0}" presName="parentText" presStyleLbl="node1" presStyleIdx="2" presStyleCnt="4">
        <dgm:presLayoutVars>
          <dgm:chMax val="0"/>
          <dgm:bulletEnabled val="1"/>
        </dgm:presLayoutVars>
      </dgm:prSet>
      <dgm:spPr/>
    </dgm:pt>
    <dgm:pt modelId="{93F75E49-E200-4625-B013-25A4731F9879}" type="pres">
      <dgm:prSet presAssocID="{D81EAA79-C74C-49D4-8EC5-975FB33D7D63}" presName="spacer" presStyleCnt="0"/>
      <dgm:spPr/>
    </dgm:pt>
    <dgm:pt modelId="{8B0ECE55-835F-4B99-879D-019C67D760EB}" type="pres">
      <dgm:prSet presAssocID="{3D3BE8C9-D5BE-4E2C-A66A-5C261EEE5A05}" presName="parentText" presStyleLbl="node1" presStyleIdx="3" presStyleCnt="4">
        <dgm:presLayoutVars>
          <dgm:chMax val="0"/>
          <dgm:bulletEnabled val="1"/>
        </dgm:presLayoutVars>
      </dgm:prSet>
      <dgm:spPr/>
    </dgm:pt>
  </dgm:ptLst>
  <dgm:cxnLst>
    <dgm:cxn modelId="{6935053C-C657-4446-A5C3-7E71F003B035}" type="presOf" srcId="{4AA7CF92-2148-4D44-AA48-85C78EBA55F0}" destId="{A38B3B52-3FBE-4CA9-BFAB-C439E815BB7E}" srcOrd="0" destOrd="0" presId="urn:microsoft.com/office/officeart/2005/8/layout/vList2"/>
    <dgm:cxn modelId="{38F7AB41-FE6E-4ABB-9CBA-9BCB7D03FAF2}" type="presOf" srcId="{C0616C62-006F-4E04-8335-25CFF8411E99}" destId="{87C87551-43AF-427B-9E6D-9C3EB6170BAA}" srcOrd="0" destOrd="0" presId="urn:microsoft.com/office/officeart/2005/8/layout/vList2"/>
    <dgm:cxn modelId="{799D8B6B-CEC8-47E1-941E-2D6DA74D4B43}" type="presOf" srcId="{31A81E53-0D27-4B1F-BFDF-53847E3035D4}" destId="{34DB1D9F-C76D-4B52-A41A-79F6AA7A9D2F}" srcOrd="0" destOrd="0" presId="urn:microsoft.com/office/officeart/2005/8/layout/vList2"/>
    <dgm:cxn modelId="{227B766C-9F3C-491F-B829-6ADC6F9C9B87}" srcId="{93F5A376-D128-408B-97CB-730AB97635AF}" destId="{3D3BE8C9-D5BE-4E2C-A66A-5C261EEE5A05}" srcOrd="3" destOrd="0" parTransId="{B66743FD-8F6C-44AD-8911-A24E4B8A89F1}" sibTransId="{5BF1BAB0-CC43-47E4-85F5-944EBA6CC805}"/>
    <dgm:cxn modelId="{5A9338A1-E99A-4C09-841A-341868C3DA9C}" srcId="{93F5A376-D128-408B-97CB-730AB97635AF}" destId="{C0616C62-006F-4E04-8335-25CFF8411E99}" srcOrd="1" destOrd="0" parTransId="{C5090A7A-1AC5-409B-87A7-B733F0B3E1AF}" sibTransId="{F30B1090-BD2A-4387-91BA-F5487B22C70E}"/>
    <dgm:cxn modelId="{BA1AB0D4-2BBF-4B35-8E0A-870B55C9963A}" type="presOf" srcId="{93F5A376-D128-408B-97CB-730AB97635AF}" destId="{444B0E00-E929-4033-8D90-5340F8F3B6FD}" srcOrd="0" destOrd="0" presId="urn:microsoft.com/office/officeart/2005/8/layout/vList2"/>
    <dgm:cxn modelId="{DDB227E2-9B07-4116-84AC-5EB2C9E3115F}" type="presOf" srcId="{3D3BE8C9-D5BE-4E2C-A66A-5C261EEE5A05}" destId="{8B0ECE55-835F-4B99-879D-019C67D760EB}" srcOrd="0" destOrd="0" presId="urn:microsoft.com/office/officeart/2005/8/layout/vList2"/>
    <dgm:cxn modelId="{B5A534E7-7CC7-4328-AFE8-FFFB5C92B02A}" srcId="{93F5A376-D128-408B-97CB-730AB97635AF}" destId="{31A81E53-0D27-4B1F-BFDF-53847E3035D4}" srcOrd="0" destOrd="0" parTransId="{72D6F11E-949B-46B5-8173-E72E72B57167}" sibTransId="{3A15FABE-912A-4BCA-84EB-646AFD329F0A}"/>
    <dgm:cxn modelId="{9CE10FF8-4CD9-4657-9621-157AB34FC8B8}" srcId="{93F5A376-D128-408B-97CB-730AB97635AF}" destId="{4AA7CF92-2148-4D44-AA48-85C78EBA55F0}" srcOrd="2" destOrd="0" parTransId="{8D8F59BC-C1DB-4984-9BB6-11D1A93ABD8C}" sibTransId="{D81EAA79-C74C-49D4-8EC5-975FB33D7D63}"/>
    <dgm:cxn modelId="{C31DA39D-1EC2-4122-8643-5571D6FB6777}" type="presParOf" srcId="{444B0E00-E929-4033-8D90-5340F8F3B6FD}" destId="{34DB1D9F-C76D-4B52-A41A-79F6AA7A9D2F}" srcOrd="0" destOrd="0" presId="urn:microsoft.com/office/officeart/2005/8/layout/vList2"/>
    <dgm:cxn modelId="{C51EDE20-6CAC-43F8-8FE0-71DFCA5A7C49}" type="presParOf" srcId="{444B0E00-E929-4033-8D90-5340F8F3B6FD}" destId="{7561DD4F-1443-4DFA-9154-0C4279B91D38}" srcOrd="1" destOrd="0" presId="urn:microsoft.com/office/officeart/2005/8/layout/vList2"/>
    <dgm:cxn modelId="{9D54D771-2C8E-4EDE-9591-E63BE61C8F34}" type="presParOf" srcId="{444B0E00-E929-4033-8D90-5340F8F3B6FD}" destId="{87C87551-43AF-427B-9E6D-9C3EB6170BAA}" srcOrd="2" destOrd="0" presId="urn:microsoft.com/office/officeart/2005/8/layout/vList2"/>
    <dgm:cxn modelId="{813C23CF-1E62-4B83-A068-5A4813375B74}" type="presParOf" srcId="{444B0E00-E929-4033-8D90-5340F8F3B6FD}" destId="{0FE72220-0124-4B8A-8944-711CE9441554}" srcOrd="3" destOrd="0" presId="urn:microsoft.com/office/officeart/2005/8/layout/vList2"/>
    <dgm:cxn modelId="{611FB7C1-4BA2-4F84-A48A-1C5772339C20}" type="presParOf" srcId="{444B0E00-E929-4033-8D90-5340F8F3B6FD}" destId="{A38B3B52-3FBE-4CA9-BFAB-C439E815BB7E}" srcOrd="4" destOrd="0" presId="urn:microsoft.com/office/officeart/2005/8/layout/vList2"/>
    <dgm:cxn modelId="{F84198B1-8631-4145-A50D-7F802A85D0A0}" type="presParOf" srcId="{444B0E00-E929-4033-8D90-5340F8F3B6FD}" destId="{93F75E49-E200-4625-B013-25A4731F9879}" srcOrd="5" destOrd="0" presId="urn:microsoft.com/office/officeart/2005/8/layout/vList2"/>
    <dgm:cxn modelId="{112E7431-30AD-4275-926F-37CFA676B25C}" type="presParOf" srcId="{444B0E00-E929-4033-8D90-5340F8F3B6FD}" destId="{8B0ECE55-835F-4B99-879D-019C67D760E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824221-1A3F-441F-B1B2-810FD06E7CCB}" type="doc">
      <dgm:prSet loTypeId="urn:microsoft.com/office/officeart/2005/8/layout/gear1" loCatId="relationship" qsTypeId="urn:microsoft.com/office/officeart/2005/8/quickstyle/simple1" qsCatId="simple" csTypeId="urn:microsoft.com/office/officeart/2005/8/colors/colorful1" csCatId="colorful" phldr="1"/>
      <dgm:spPr/>
      <dgm:t>
        <a:bodyPr/>
        <a:lstStyle/>
        <a:p>
          <a:endParaRPr lang="el-GR"/>
        </a:p>
      </dgm:t>
    </dgm:pt>
    <dgm:pt modelId="{9C3BA433-3941-421F-ADBA-168EFD7450CD}">
      <dgm:prSet phldrT="[Κείμενο]" custT="1"/>
      <dgm:spPr/>
      <dgm:t>
        <a:bodyPr/>
        <a:lstStyle/>
        <a:p>
          <a:endParaRPr lang="en-US" sz="2000" dirty="0"/>
        </a:p>
      </dgm:t>
    </dgm:pt>
    <dgm:pt modelId="{D445E19C-BF21-45B5-A11E-7E7DB6CAF4C6}" type="parTrans" cxnId="{BB3F3F93-9B06-4FCA-96A6-0950074B3B92}">
      <dgm:prSet/>
      <dgm:spPr/>
      <dgm:t>
        <a:bodyPr/>
        <a:lstStyle/>
        <a:p>
          <a:endParaRPr lang="en-US"/>
        </a:p>
      </dgm:t>
    </dgm:pt>
    <dgm:pt modelId="{100DFFD2-81DD-4939-A89E-9520581E623D}" type="sibTrans" cxnId="{BB3F3F93-9B06-4FCA-96A6-0950074B3B92}">
      <dgm:prSet/>
      <dgm:spPr/>
      <dgm:t>
        <a:bodyPr/>
        <a:lstStyle/>
        <a:p>
          <a:endParaRPr lang="en-US"/>
        </a:p>
      </dgm:t>
    </dgm:pt>
    <dgm:pt modelId="{21A7EDFE-A5E1-4411-9C4C-BE4E0566A9D1}">
      <dgm:prSet phldrT="[Κείμενο]" custT="1"/>
      <dgm:spPr/>
      <dgm:t>
        <a:bodyPr/>
        <a:lstStyle/>
        <a:p>
          <a:endParaRPr lang="en-US" sz="2000" dirty="0"/>
        </a:p>
      </dgm:t>
    </dgm:pt>
    <dgm:pt modelId="{A23609BA-88A8-4FA7-ABB3-CC7E554D7F3B}" type="parTrans" cxnId="{CA07C7CF-04DC-4D2E-AC6F-123D6300917E}">
      <dgm:prSet/>
      <dgm:spPr/>
      <dgm:t>
        <a:bodyPr/>
        <a:lstStyle/>
        <a:p>
          <a:endParaRPr lang="en-US"/>
        </a:p>
      </dgm:t>
    </dgm:pt>
    <dgm:pt modelId="{876AD3C9-7346-4E49-82C8-CB21FB984890}" type="sibTrans" cxnId="{CA07C7CF-04DC-4D2E-AC6F-123D6300917E}">
      <dgm:prSet/>
      <dgm:spPr/>
      <dgm:t>
        <a:bodyPr/>
        <a:lstStyle/>
        <a:p>
          <a:endParaRPr lang="en-US"/>
        </a:p>
      </dgm:t>
    </dgm:pt>
    <dgm:pt modelId="{E2D5C39E-BE9D-448A-9CDE-8970D32CF1EE}">
      <dgm:prSet phldrT="[Κείμενο]" custT="1"/>
      <dgm:spPr/>
      <dgm:t>
        <a:bodyPr/>
        <a:lstStyle/>
        <a:p>
          <a:r>
            <a:rPr lang="el-GR" sz="2000" dirty="0"/>
            <a:t>ΠΣ</a:t>
          </a:r>
          <a:endParaRPr lang="en-US" sz="2000" dirty="0"/>
        </a:p>
      </dgm:t>
    </dgm:pt>
    <dgm:pt modelId="{99B7EFC7-39D4-4855-A828-1B37177F5922}" type="parTrans" cxnId="{A77AF435-3B5E-4C6B-AB77-A738E235FC68}">
      <dgm:prSet/>
      <dgm:spPr/>
      <dgm:t>
        <a:bodyPr/>
        <a:lstStyle/>
        <a:p>
          <a:endParaRPr lang="en-US"/>
        </a:p>
      </dgm:t>
    </dgm:pt>
    <dgm:pt modelId="{B1FCFDB1-6CEE-47B7-910E-58E5182D64C1}" type="sibTrans" cxnId="{A77AF435-3B5E-4C6B-AB77-A738E235FC68}">
      <dgm:prSet/>
      <dgm:spPr/>
      <dgm:t>
        <a:bodyPr/>
        <a:lstStyle/>
        <a:p>
          <a:endParaRPr lang="en-US"/>
        </a:p>
      </dgm:t>
    </dgm:pt>
    <dgm:pt modelId="{7758F0D1-4AF9-475E-A9C6-CDBC88C0A68E}" type="pres">
      <dgm:prSet presAssocID="{6E824221-1A3F-441F-B1B2-810FD06E7CCB}" presName="composite" presStyleCnt="0">
        <dgm:presLayoutVars>
          <dgm:chMax val="3"/>
          <dgm:animLvl val="lvl"/>
          <dgm:resizeHandles val="exact"/>
        </dgm:presLayoutVars>
      </dgm:prSet>
      <dgm:spPr/>
    </dgm:pt>
    <dgm:pt modelId="{EFCD5D12-04EF-43AB-8A47-4610DEE45AD9}" type="pres">
      <dgm:prSet presAssocID="{9C3BA433-3941-421F-ADBA-168EFD7450CD}" presName="gear1" presStyleLbl="node1" presStyleIdx="0" presStyleCnt="3" custScaleX="96287" custLinFactNeighborY="0">
        <dgm:presLayoutVars>
          <dgm:chMax val="1"/>
          <dgm:bulletEnabled val="1"/>
        </dgm:presLayoutVars>
      </dgm:prSet>
      <dgm:spPr/>
    </dgm:pt>
    <dgm:pt modelId="{7D933608-5C7F-4342-8BF6-988FB1052DDE}" type="pres">
      <dgm:prSet presAssocID="{9C3BA433-3941-421F-ADBA-168EFD7450CD}" presName="gear1srcNode" presStyleLbl="node1" presStyleIdx="0" presStyleCnt="3"/>
      <dgm:spPr/>
    </dgm:pt>
    <dgm:pt modelId="{92F244D9-7C68-4DCC-B319-DB8ABEAE74AC}" type="pres">
      <dgm:prSet presAssocID="{9C3BA433-3941-421F-ADBA-168EFD7450CD}" presName="gear1dstNode" presStyleLbl="node1" presStyleIdx="0" presStyleCnt="3"/>
      <dgm:spPr/>
    </dgm:pt>
    <dgm:pt modelId="{1FD3EA0D-88D8-4C87-8999-7496CA3610DC}" type="pres">
      <dgm:prSet presAssocID="{21A7EDFE-A5E1-4411-9C4C-BE4E0566A9D1}" presName="gear2" presStyleLbl="node1" presStyleIdx="1" presStyleCnt="3" custScaleX="117381" custScaleY="115000" custLinFactNeighborX="-28874" custLinFactNeighborY="2625">
        <dgm:presLayoutVars>
          <dgm:chMax val="1"/>
          <dgm:bulletEnabled val="1"/>
        </dgm:presLayoutVars>
      </dgm:prSet>
      <dgm:spPr/>
    </dgm:pt>
    <dgm:pt modelId="{35FD0A83-678D-427A-91AD-F99758402BEB}" type="pres">
      <dgm:prSet presAssocID="{21A7EDFE-A5E1-4411-9C4C-BE4E0566A9D1}" presName="gear2srcNode" presStyleLbl="node1" presStyleIdx="1" presStyleCnt="3"/>
      <dgm:spPr/>
    </dgm:pt>
    <dgm:pt modelId="{41AB711A-4786-4B5F-BCA5-8A61122A7449}" type="pres">
      <dgm:prSet presAssocID="{21A7EDFE-A5E1-4411-9C4C-BE4E0566A9D1}" presName="gear2dstNode" presStyleLbl="node1" presStyleIdx="1" presStyleCnt="3"/>
      <dgm:spPr/>
    </dgm:pt>
    <dgm:pt modelId="{8CA41542-442B-48D4-B8D6-0D651906B3F5}" type="pres">
      <dgm:prSet presAssocID="{E2D5C39E-BE9D-448A-9CDE-8970D32CF1EE}" presName="gear3" presStyleLbl="node1" presStyleIdx="2" presStyleCnt="3" custLinFactNeighborX="-3828" custLinFactNeighborY="0"/>
      <dgm:spPr/>
    </dgm:pt>
    <dgm:pt modelId="{7ED1F034-4524-49B6-886A-E3AE0B720E15}" type="pres">
      <dgm:prSet presAssocID="{E2D5C39E-BE9D-448A-9CDE-8970D32CF1EE}" presName="gear3tx" presStyleLbl="node1" presStyleIdx="2" presStyleCnt="3">
        <dgm:presLayoutVars>
          <dgm:chMax val="1"/>
          <dgm:bulletEnabled val="1"/>
        </dgm:presLayoutVars>
      </dgm:prSet>
      <dgm:spPr/>
    </dgm:pt>
    <dgm:pt modelId="{45E95524-1270-4CBC-B939-9742C8FC0407}" type="pres">
      <dgm:prSet presAssocID="{E2D5C39E-BE9D-448A-9CDE-8970D32CF1EE}" presName="gear3srcNode" presStyleLbl="node1" presStyleIdx="2" presStyleCnt="3"/>
      <dgm:spPr/>
    </dgm:pt>
    <dgm:pt modelId="{D85E242F-48E4-4AB1-8729-0EF3FAEF999C}" type="pres">
      <dgm:prSet presAssocID="{E2D5C39E-BE9D-448A-9CDE-8970D32CF1EE}" presName="gear3dstNode" presStyleLbl="node1" presStyleIdx="2" presStyleCnt="3"/>
      <dgm:spPr/>
    </dgm:pt>
    <dgm:pt modelId="{7A3328D5-50DB-453C-B5A0-130F17152339}" type="pres">
      <dgm:prSet presAssocID="{100DFFD2-81DD-4939-A89E-9520581E623D}" presName="connector1" presStyleLbl="sibTrans2D1" presStyleIdx="0" presStyleCnt="3" custLinFactNeighborX="-6227" custLinFactNeighborY="-46280"/>
      <dgm:spPr/>
    </dgm:pt>
    <dgm:pt modelId="{CAD3D890-6D1E-4667-B740-4F935234768C}" type="pres">
      <dgm:prSet presAssocID="{876AD3C9-7346-4E49-82C8-CB21FB984890}" presName="connector2" presStyleLbl="sibTrans2D1" presStyleIdx="1" presStyleCnt="3" custAng="843640" custLinFactNeighborX="21779" custLinFactNeighborY="-37936"/>
      <dgm:spPr/>
    </dgm:pt>
    <dgm:pt modelId="{F859C04A-9CD5-42CE-B428-A018EEB21A94}" type="pres">
      <dgm:prSet presAssocID="{B1FCFDB1-6CEE-47B7-910E-58E5182D64C1}" presName="connector3" presStyleLbl="sibTrans2D1" presStyleIdx="2" presStyleCnt="3" custAng="17657243" custLinFactNeighborX="1792" custLinFactNeighborY="91061"/>
      <dgm:spPr/>
    </dgm:pt>
  </dgm:ptLst>
  <dgm:cxnLst>
    <dgm:cxn modelId="{9260D70D-630F-4EAE-B9E8-BEC524D93D57}" type="presOf" srcId="{9C3BA433-3941-421F-ADBA-168EFD7450CD}" destId="{EFCD5D12-04EF-43AB-8A47-4610DEE45AD9}" srcOrd="0" destOrd="0" presId="urn:microsoft.com/office/officeart/2005/8/layout/gear1"/>
    <dgm:cxn modelId="{0DA6F511-B80D-4E19-B590-DFDC54FB7AD8}" type="presOf" srcId="{100DFFD2-81DD-4939-A89E-9520581E623D}" destId="{7A3328D5-50DB-453C-B5A0-130F17152339}" srcOrd="0" destOrd="0" presId="urn:microsoft.com/office/officeart/2005/8/layout/gear1"/>
    <dgm:cxn modelId="{A6B7B11B-D564-4625-B8BC-A08AF76D7E08}" type="presOf" srcId="{6E824221-1A3F-441F-B1B2-810FD06E7CCB}" destId="{7758F0D1-4AF9-475E-A9C6-CDBC88C0A68E}" srcOrd="0" destOrd="0" presId="urn:microsoft.com/office/officeart/2005/8/layout/gear1"/>
    <dgm:cxn modelId="{379B571E-8A7C-42F9-BCA9-31B993BC37E7}" type="presOf" srcId="{B1FCFDB1-6CEE-47B7-910E-58E5182D64C1}" destId="{F859C04A-9CD5-42CE-B428-A018EEB21A94}" srcOrd="0" destOrd="0" presId="urn:microsoft.com/office/officeart/2005/8/layout/gear1"/>
    <dgm:cxn modelId="{599CC42E-2E98-4037-80B0-39C05D3CFCB0}" type="presOf" srcId="{21A7EDFE-A5E1-4411-9C4C-BE4E0566A9D1}" destId="{1FD3EA0D-88D8-4C87-8999-7496CA3610DC}" srcOrd="0" destOrd="0" presId="urn:microsoft.com/office/officeart/2005/8/layout/gear1"/>
    <dgm:cxn modelId="{D6E7E133-7CBE-45E3-93D5-178C38F39619}" type="presOf" srcId="{E2D5C39E-BE9D-448A-9CDE-8970D32CF1EE}" destId="{D85E242F-48E4-4AB1-8729-0EF3FAEF999C}" srcOrd="3" destOrd="0" presId="urn:microsoft.com/office/officeart/2005/8/layout/gear1"/>
    <dgm:cxn modelId="{A77AF435-3B5E-4C6B-AB77-A738E235FC68}" srcId="{6E824221-1A3F-441F-B1B2-810FD06E7CCB}" destId="{E2D5C39E-BE9D-448A-9CDE-8970D32CF1EE}" srcOrd="2" destOrd="0" parTransId="{99B7EFC7-39D4-4855-A828-1B37177F5922}" sibTransId="{B1FCFDB1-6CEE-47B7-910E-58E5182D64C1}"/>
    <dgm:cxn modelId="{62FA1D3A-7961-4012-870D-21C108103545}" type="presOf" srcId="{876AD3C9-7346-4E49-82C8-CB21FB984890}" destId="{CAD3D890-6D1E-4667-B740-4F935234768C}" srcOrd="0" destOrd="0" presId="urn:microsoft.com/office/officeart/2005/8/layout/gear1"/>
    <dgm:cxn modelId="{2C6C5E47-C760-4EEA-A4D0-4ACEA4ECD7DA}" type="presOf" srcId="{21A7EDFE-A5E1-4411-9C4C-BE4E0566A9D1}" destId="{35FD0A83-678D-427A-91AD-F99758402BEB}" srcOrd="1" destOrd="0" presId="urn:microsoft.com/office/officeart/2005/8/layout/gear1"/>
    <dgm:cxn modelId="{89F6E47C-915B-4F2C-BAC8-F3E0BC4E06A6}" type="presOf" srcId="{E2D5C39E-BE9D-448A-9CDE-8970D32CF1EE}" destId="{7ED1F034-4524-49B6-886A-E3AE0B720E15}" srcOrd="1" destOrd="0" presId="urn:microsoft.com/office/officeart/2005/8/layout/gear1"/>
    <dgm:cxn modelId="{BB3F3F93-9B06-4FCA-96A6-0950074B3B92}" srcId="{6E824221-1A3F-441F-B1B2-810FD06E7CCB}" destId="{9C3BA433-3941-421F-ADBA-168EFD7450CD}" srcOrd="0" destOrd="0" parTransId="{D445E19C-BF21-45B5-A11E-7E7DB6CAF4C6}" sibTransId="{100DFFD2-81DD-4939-A89E-9520581E623D}"/>
    <dgm:cxn modelId="{49E1E494-3A3F-4286-9E79-FF92DAAFB939}" type="presOf" srcId="{E2D5C39E-BE9D-448A-9CDE-8970D32CF1EE}" destId="{8CA41542-442B-48D4-B8D6-0D651906B3F5}" srcOrd="0" destOrd="0" presId="urn:microsoft.com/office/officeart/2005/8/layout/gear1"/>
    <dgm:cxn modelId="{D398C7AD-74A9-4393-BC9F-CE619CFB2B54}" type="presOf" srcId="{E2D5C39E-BE9D-448A-9CDE-8970D32CF1EE}" destId="{45E95524-1270-4CBC-B939-9742C8FC0407}" srcOrd="2" destOrd="0" presId="urn:microsoft.com/office/officeart/2005/8/layout/gear1"/>
    <dgm:cxn modelId="{69307BC4-061D-4050-8FE4-8D7C99164585}" type="presOf" srcId="{21A7EDFE-A5E1-4411-9C4C-BE4E0566A9D1}" destId="{41AB711A-4786-4B5F-BCA5-8A61122A7449}" srcOrd="2" destOrd="0" presId="urn:microsoft.com/office/officeart/2005/8/layout/gear1"/>
    <dgm:cxn modelId="{EFA433CE-1857-4C10-929D-17FF28D1B567}" type="presOf" srcId="{9C3BA433-3941-421F-ADBA-168EFD7450CD}" destId="{7D933608-5C7F-4342-8BF6-988FB1052DDE}" srcOrd="1" destOrd="0" presId="urn:microsoft.com/office/officeart/2005/8/layout/gear1"/>
    <dgm:cxn modelId="{CA07C7CF-04DC-4D2E-AC6F-123D6300917E}" srcId="{6E824221-1A3F-441F-B1B2-810FD06E7CCB}" destId="{21A7EDFE-A5E1-4411-9C4C-BE4E0566A9D1}" srcOrd="1" destOrd="0" parTransId="{A23609BA-88A8-4FA7-ABB3-CC7E554D7F3B}" sibTransId="{876AD3C9-7346-4E49-82C8-CB21FB984890}"/>
    <dgm:cxn modelId="{4C901FDE-350D-4A40-B799-435E1CB13B8C}" type="presOf" srcId="{9C3BA433-3941-421F-ADBA-168EFD7450CD}" destId="{92F244D9-7C68-4DCC-B319-DB8ABEAE74AC}" srcOrd="2" destOrd="0" presId="urn:microsoft.com/office/officeart/2005/8/layout/gear1"/>
    <dgm:cxn modelId="{038EEA5A-F532-42CF-B535-BCCDC81BAFD2}" type="presParOf" srcId="{7758F0D1-4AF9-475E-A9C6-CDBC88C0A68E}" destId="{EFCD5D12-04EF-43AB-8A47-4610DEE45AD9}" srcOrd="0" destOrd="0" presId="urn:microsoft.com/office/officeart/2005/8/layout/gear1"/>
    <dgm:cxn modelId="{52A0186A-3153-432A-8814-4A4FE9DBAAAD}" type="presParOf" srcId="{7758F0D1-4AF9-475E-A9C6-CDBC88C0A68E}" destId="{7D933608-5C7F-4342-8BF6-988FB1052DDE}" srcOrd="1" destOrd="0" presId="urn:microsoft.com/office/officeart/2005/8/layout/gear1"/>
    <dgm:cxn modelId="{D0481563-66CA-48DC-9403-8C59E43AEE7B}" type="presParOf" srcId="{7758F0D1-4AF9-475E-A9C6-CDBC88C0A68E}" destId="{92F244D9-7C68-4DCC-B319-DB8ABEAE74AC}" srcOrd="2" destOrd="0" presId="urn:microsoft.com/office/officeart/2005/8/layout/gear1"/>
    <dgm:cxn modelId="{DF651247-BD66-4E51-9E9A-A0A255382D7A}" type="presParOf" srcId="{7758F0D1-4AF9-475E-A9C6-CDBC88C0A68E}" destId="{1FD3EA0D-88D8-4C87-8999-7496CA3610DC}" srcOrd="3" destOrd="0" presId="urn:microsoft.com/office/officeart/2005/8/layout/gear1"/>
    <dgm:cxn modelId="{D2F574C8-61CC-492B-A0F5-F52232CC49E9}" type="presParOf" srcId="{7758F0D1-4AF9-475E-A9C6-CDBC88C0A68E}" destId="{35FD0A83-678D-427A-91AD-F99758402BEB}" srcOrd="4" destOrd="0" presId="urn:microsoft.com/office/officeart/2005/8/layout/gear1"/>
    <dgm:cxn modelId="{E0437DD6-1D74-4AF5-AAE6-991AEA667A6F}" type="presParOf" srcId="{7758F0D1-4AF9-475E-A9C6-CDBC88C0A68E}" destId="{41AB711A-4786-4B5F-BCA5-8A61122A7449}" srcOrd="5" destOrd="0" presId="urn:microsoft.com/office/officeart/2005/8/layout/gear1"/>
    <dgm:cxn modelId="{623308F0-9D92-4E31-B605-9BD8D8BF63B1}" type="presParOf" srcId="{7758F0D1-4AF9-475E-A9C6-CDBC88C0A68E}" destId="{8CA41542-442B-48D4-B8D6-0D651906B3F5}" srcOrd="6" destOrd="0" presId="urn:microsoft.com/office/officeart/2005/8/layout/gear1"/>
    <dgm:cxn modelId="{79EA66E1-A4E3-40C1-8F37-B50815E52022}" type="presParOf" srcId="{7758F0D1-4AF9-475E-A9C6-CDBC88C0A68E}" destId="{7ED1F034-4524-49B6-886A-E3AE0B720E15}" srcOrd="7" destOrd="0" presId="urn:microsoft.com/office/officeart/2005/8/layout/gear1"/>
    <dgm:cxn modelId="{1ED0635F-A1F7-4EF9-AEF1-B8D81160F704}" type="presParOf" srcId="{7758F0D1-4AF9-475E-A9C6-CDBC88C0A68E}" destId="{45E95524-1270-4CBC-B939-9742C8FC0407}" srcOrd="8" destOrd="0" presId="urn:microsoft.com/office/officeart/2005/8/layout/gear1"/>
    <dgm:cxn modelId="{65BB92B6-7721-47A6-B1FB-BF7ADD80E231}" type="presParOf" srcId="{7758F0D1-4AF9-475E-A9C6-CDBC88C0A68E}" destId="{D85E242F-48E4-4AB1-8729-0EF3FAEF999C}" srcOrd="9" destOrd="0" presId="urn:microsoft.com/office/officeart/2005/8/layout/gear1"/>
    <dgm:cxn modelId="{DFC9FABC-2617-4A46-8075-27E9FF4FFC7C}" type="presParOf" srcId="{7758F0D1-4AF9-475E-A9C6-CDBC88C0A68E}" destId="{7A3328D5-50DB-453C-B5A0-130F17152339}" srcOrd="10" destOrd="0" presId="urn:microsoft.com/office/officeart/2005/8/layout/gear1"/>
    <dgm:cxn modelId="{AF8219CF-1A17-4623-B9D1-54D8F60778B8}" type="presParOf" srcId="{7758F0D1-4AF9-475E-A9C6-CDBC88C0A68E}" destId="{CAD3D890-6D1E-4667-B740-4F935234768C}" srcOrd="11" destOrd="0" presId="urn:microsoft.com/office/officeart/2005/8/layout/gear1"/>
    <dgm:cxn modelId="{4FD96DD9-36EE-45D8-A285-3D6C20363B3D}" type="presParOf" srcId="{7758F0D1-4AF9-475E-A9C6-CDBC88C0A68E}" destId="{F859C04A-9CD5-42CE-B428-A018EEB21A94}" srcOrd="12" destOrd="0" presId="urn:microsoft.com/office/officeart/2005/8/layout/gear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98A37F-A5B7-4CB2-B5CF-E4B5DE2426F6}"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41E1B976-3404-4B5E-AE1A-843A01354966}">
      <dgm:prSet custT="1"/>
      <dgm:spPr>
        <a:solidFill>
          <a:schemeClr val="accent6">
            <a:lumMod val="75000"/>
          </a:schemeClr>
        </a:solidFill>
      </dgm:spPr>
      <dgm:t>
        <a:bodyPr/>
        <a:lstStyle/>
        <a:p>
          <a:pPr>
            <a:lnSpc>
              <a:spcPct val="100000"/>
            </a:lnSpc>
            <a:spcBef>
              <a:spcPts val="600"/>
            </a:spcBef>
            <a:spcAft>
              <a:spcPts val="600"/>
            </a:spcAft>
          </a:pPr>
          <a:r>
            <a:rPr lang="el-GR" sz="2400" b="0" noProof="0" dirty="0"/>
            <a:t>Ο εκπαιδευτικός αναγνωρίζεται ως επαγγελματίας που έχει τη γνώση και την ικανότητα να επιλέξει τα κατάλληλα εργαλεία για τους μαθητές του.</a:t>
          </a:r>
        </a:p>
      </dgm:t>
    </dgm:pt>
    <dgm:pt modelId="{4EFEFD30-1E6A-4472-89A5-7F85CF1500F3}" type="parTrans" cxnId="{9AA77C8B-2B78-4039-839D-992E9E37D455}">
      <dgm:prSet/>
      <dgm:spPr/>
      <dgm:t>
        <a:bodyPr/>
        <a:lstStyle/>
        <a:p>
          <a:pPr>
            <a:lnSpc>
              <a:spcPct val="100000"/>
            </a:lnSpc>
            <a:spcBef>
              <a:spcPts val="600"/>
            </a:spcBef>
            <a:spcAft>
              <a:spcPts val="600"/>
            </a:spcAft>
          </a:pPr>
          <a:endParaRPr lang="el-GR" sz="2400" b="0" noProof="0" dirty="0"/>
        </a:p>
      </dgm:t>
    </dgm:pt>
    <dgm:pt modelId="{C0FAA26D-F709-4E5F-98BE-9EE5F1BB08EA}" type="sibTrans" cxnId="{9AA77C8B-2B78-4039-839D-992E9E37D455}">
      <dgm:prSet/>
      <dgm:spPr/>
      <dgm:t>
        <a:bodyPr/>
        <a:lstStyle/>
        <a:p>
          <a:pPr>
            <a:lnSpc>
              <a:spcPct val="100000"/>
            </a:lnSpc>
            <a:spcBef>
              <a:spcPts val="600"/>
            </a:spcBef>
            <a:spcAft>
              <a:spcPts val="600"/>
            </a:spcAft>
          </a:pPr>
          <a:endParaRPr lang="el-GR" sz="2400" b="0" noProof="0" dirty="0"/>
        </a:p>
      </dgm:t>
    </dgm:pt>
    <dgm:pt modelId="{91D10616-3ECE-401E-AA91-51DB25B36AE4}">
      <dgm:prSet custT="1"/>
      <dgm:spPr>
        <a:solidFill>
          <a:schemeClr val="accent2"/>
        </a:solidFill>
      </dgm:spPr>
      <dgm:t>
        <a:bodyPr/>
        <a:lstStyle/>
        <a:p>
          <a:pPr>
            <a:lnSpc>
              <a:spcPct val="100000"/>
            </a:lnSpc>
            <a:spcBef>
              <a:spcPts val="600"/>
            </a:spcBef>
            <a:spcAft>
              <a:spcPts val="600"/>
            </a:spcAft>
          </a:pPr>
          <a:r>
            <a:rPr lang="el-GR" sz="2400" b="0" noProof="0" dirty="0"/>
            <a:t>Αναβαθμίζεται ο ρόλος του εκπαιδευτικού, καθώς αποκτά αρμοδιότητα και ευθύνη επιλογής των εργαλείων διδασκαλίας.</a:t>
          </a:r>
        </a:p>
      </dgm:t>
    </dgm:pt>
    <dgm:pt modelId="{EB19A994-6C6E-4A62-B555-0BB622815998}" type="parTrans" cxnId="{022826F3-60A5-4625-8028-8C792BDCAFAC}">
      <dgm:prSet/>
      <dgm:spPr/>
      <dgm:t>
        <a:bodyPr/>
        <a:lstStyle/>
        <a:p>
          <a:pPr>
            <a:lnSpc>
              <a:spcPct val="100000"/>
            </a:lnSpc>
            <a:spcBef>
              <a:spcPts val="600"/>
            </a:spcBef>
            <a:spcAft>
              <a:spcPts val="600"/>
            </a:spcAft>
          </a:pPr>
          <a:endParaRPr lang="el-GR" sz="2400" b="0" noProof="0" dirty="0"/>
        </a:p>
      </dgm:t>
    </dgm:pt>
    <dgm:pt modelId="{88508CDD-49B6-419E-9C22-165DD9B00F9C}" type="sibTrans" cxnId="{022826F3-60A5-4625-8028-8C792BDCAFAC}">
      <dgm:prSet/>
      <dgm:spPr/>
      <dgm:t>
        <a:bodyPr/>
        <a:lstStyle/>
        <a:p>
          <a:pPr>
            <a:lnSpc>
              <a:spcPct val="100000"/>
            </a:lnSpc>
            <a:spcBef>
              <a:spcPts val="600"/>
            </a:spcBef>
            <a:spcAft>
              <a:spcPts val="600"/>
            </a:spcAft>
          </a:pPr>
          <a:endParaRPr lang="el-GR" sz="2400" b="0" noProof="0" dirty="0"/>
        </a:p>
      </dgm:t>
    </dgm:pt>
    <dgm:pt modelId="{FC052D55-1C1C-4FE2-8DC7-ACA6D82653F1}">
      <dgm:prSet custT="1"/>
      <dgm:spPr>
        <a:solidFill>
          <a:srgbClr val="FFC000"/>
        </a:solidFill>
      </dgm:spPr>
      <dgm:t>
        <a:bodyPr/>
        <a:lstStyle/>
        <a:p>
          <a:pPr>
            <a:lnSpc>
              <a:spcPct val="100000"/>
            </a:lnSpc>
            <a:spcBef>
              <a:spcPts val="600"/>
            </a:spcBef>
            <a:spcAft>
              <a:spcPts val="600"/>
            </a:spcAft>
          </a:pPr>
          <a:r>
            <a:rPr lang="el-GR" sz="2400" b="0" noProof="0" dirty="0"/>
            <a:t>Η επιλογή του κατάλληλου βιβλίου ενισχύει την παιδαγωγική αυτονομία και τη δημιουργικότητα στην τάξη.</a:t>
          </a:r>
        </a:p>
      </dgm:t>
    </dgm:pt>
    <dgm:pt modelId="{8E55C396-0DD0-4C00-83D4-280F57C3A289}" type="parTrans" cxnId="{92F7A525-E0E2-47BE-8726-68DC0E90B83F}">
      <dgm:prSet/>
      <dgm:spPr/>
      <dgm:t>
        <a:bodyPr/>
        <a:lstStyle/>
        <a:p>
          <a:pPr>
            <a:lnSpc>
              <a:spcPct val="100000"/>
            </a:lnSpc>
            <a:spcBef>
              <a:spcPts val="600"/>
            </a:spcBef>
            <a:spcAft>
              <a:spcPts val="600"/>
            </a:spcAft>
          </a:pPr>
          <a:endParaRPr lang="el-GR" sz="2400" b="0" noProof="0" dirty="0"/>
        </a:p>
      </dgm:t>
    </dgm:pt>
    <dgm:pt modelId="{26E1F101-9318-4ECF-AFB5-FAD2AC1431FC}" type="sibTrans" cxnId="{92F7A525-E0E2-47BE-8726-68DC0E90B83F}">
      <dgm:prSet/>
      <dgm:spPr/>
      <dgm:t>
        <a:bodyPr/>
        <a:lstStyle/>
        <a:p>
          <a:pPr>
            <a:lnSpc>
              <a:spcPct val="100000"/>
            </a:lnSpc>
            <a:spcBef>
              <a:spcPts val="600"/>
            </a:spcBef>
            <a:spcAft>
              <a:spcPts val="600"/>
            </a:spcAft>
          </a:pPr>
          <a:endParaRPr lang="el-GR" sz="2400" b="0" noProof="0" dirty="0"/>
        </a:p>
      </dgm:t>
    </dgm:pt>
    <dgm:pt modelId="{B092E290-DE8B-47FB-8816-6047B6CDB6C0}" type="pres">
      <dgm:prSet presAssocID="{FD98A37F-A5B7-4CB2-B5CF-E4B5DE2426F6}" presName="Name0" presStyleCnt="0">
        <dgm:presLayoutVars>
          <dgm:dir/>
          <dgm:animLvl val="lvl"/>
          <dgm:resizeHandles val="exact"/>
        </dgm:presLayoutVars>
      </dgm:prSet>
      <dgm:spPr/>
    </dgm:pt>
    <dgm:pt modelId="{94566296-38CB-4ABD-9128-33AAC054D551}" type="pres">
      <dgm:prSet presAssocID="{FC052D55-1C1C-4FE2-8DC7-ACA6D82653F1}" presName="boxAndChildren" presStyleCnt="0"/>
      <dgm:spPr/>
    </dgm:pt>
    <dgm:pt modelId="{4CE4BE66-55A1-484C-B101-3616A0BD38A9}" type="pres">
      <dgm:prSet presAssocID="{FC052D55-1C1C-4FE2-8DC7-ACA6D82653F1}" presName="parentTextBox" presStyleLbl="node1" presStyleIdx="0" presStyleCnt="3"/>
      <dgm:spPr/>
    </dgm:pt>
    <dgm:pt modelId="{686561E9-6BBA-411B-8B36-4202B3D89B68}" type="pres">
      <dgm:prSet presAssocID="{88508CDD-49B6-419E-9C22-165DD9B00F9C}" presName="sp" presStyleCnt="0"/>
      <dgm:spPr/>
    </dgm:pt>
    <dgm:pt modelId="{C71C7368-8D38-465A-94EB-AC02B5F10673}" type="pres">
      <dgm:prSet presAssocID="{91D10616-3ECE-401E-AA91-51DB25B36AE4}" presName="arrowAndChildren" presStyleCnt="0"/>
      <dgm:spPr/>
    </dgm:pt>
    <dgm:pt modelId="{4C803A2F-9A2C-4261-9885-0AC4D05034C8}" type="pres">
      <dgm:prSet presAssocID="{91D10616-3ECE-401E-AA91-51DB25B36AE4}" presName="parentTextArrow" presStyleLbl="node1" presStyleIdx="1" presStyleCnt="3"/>
      <dgm:spPr/>
    </dgm:pt>
    <dgm:pt modelId="{66C6A07D-56B2-4562-A893-400E93E8CFEA}" type="pres">
      <dgm:prSet presAssocID="{C0FAA26D-F709-4E5F-98BE-9EE5F1BB08EA}" presName="sp" presStyleCnt="0"/>
      <dgm:spPr/>
    </dgm:pt>
    <dgm:pt modelId="{67907298-2FDC-458A-AB08-4B35BAC00CB5}" type="pres">
      <dgm:prSet presAssocID="{41E1B976-3404-4B5E-AE1A-843A01354966}" presName="arrowAndChildren" presStyleCnt="0"/>
      <dgm:spPr/>
    </dgm:pt>
    <dgm:pt modelId="{4C628DA7-D59E-49E0-9F95-DE0C05C64B6C}" type="pres">
      <dgm:prSet presAssocID="{41E1B976-3404-4B5E-AE1A-843A01354966}" presName="parentTextArrow" presStyleLbl="node1" presStyleIdx="2" presStyleCnt="3"/>
      <dgm:spPr/>
    </dgm:pt>
  </dgm:ptLst>
  <dgm:cxnLst>
    <dgm:cxn modelId="{FA4DB620-DDC7-4ABA-82C5-73F31B1690E7}" type="presOf" srcId="{91D10616-3ECE-401E-AA91-51DB25B36AE4}" destId="{4C803A2F-9A2C-4261-9885-0AC4D05034C8}" srcOrd="0" destOrd="0" presId="urn:microsoft.com/office/officeart/2005/8/layout/process4"/>
    <dgm:cxn modelId="{92F7A525-E0E2-47BE-8726-68DC0E90B83F}" srcId="{FD98A37F-A5B7-4CB2-B5CF-E4B5DE2426F6}" destId="{FC052D55-1C1C-4FE2-8DC7-ACA6D82653F1}" srcOrd="2" destOrd="0" parTransId="{8E55C396-0DD0-4C00-83D4-280F57C3A289}" sibTransId="{26E1F101-9318-4ECF-AFB5-FAD2AC1431FC}"/>
    <dgm:cxn modelId="{9AA77C8B-2B78-4039-839D-992E9E37D455}" srcId="{FD98A37F-A5B7-4CB2-B5CF-E4B5DE2426F6}" destId="{41E1B976-3404-4B5E-AE1A-843A01354966}" srcOrd="0" destOrd="0" parTransId="{4EFEFD30-1E6A-4472-89A5-7F85CF1500F3}" sibTransId="{C0FAA26D-F709-4E5F-98BE-9EE5F1BB08EA}"/>
    <dgm:cxn modelId="{F9BE88BB-0BCB-4774-BA4E-29162F91BE19}" type="presOf" srcId="{FC052D55-1C1C-4FE2-8DC7-ACA6D82653F1}" destId="{4CE4BE66-55A1-484C-B101-3616A0BD38A9}" srcOrd="0" destOrd="0" presId="urn:microsoft.com/office/officeart/2005/8/layout/process4"/>
    <dgm:cxn modelId="{2A15B7C0-9C5B-4416-A66A-D1D99A5D2CF4}" type="presOf" srcId="{FD98A37F-A5B7-4CB2-B5CF-E4B5DE2426F6}" destId="{B092E290-DE8B-47FB-8816-6047B6CDB6C0}" srcOrd="0" destOrd="0" presId="urn:microsoft.com/office/officeart/2005/8/layout/process4"/>
    <dgm:cxn modelId="{EE3F76D5-31B7-497F-8F3F-D2EB8E7BCB99}" type="presOf" srcId="{41E1B976-3404-4B5E-AE1A-843A01354966}" destId="{4C628DA7-D59E-49E0-9F95-DE0C05C64B6C}" srcOrd="0" destOrd="0" presId="urn:microsoft.com/office/officeart/2005/8/layout/process4"/>
    <dgm:cxn modelId="{022826F3-60A5-4625-8028-8C792BDCAFAC}" srcId="{FD98A37F-A5B7-4CB2-B5CF-E4B5DE2426F6}" destId="{91D10616-3ECE-401E-AA91-51DB25B36AE4}" srcOrd="1" destOrd="0" parTransId="{EB19A994-6C6E-4A62-B555-0BB622815998}" sibTransId="{88508CDD-49B6-419E-9C22-165DD9B00F9C}"/>
    <dgm:cxn modelId="{20F0BF30-1C83-479E-A05A-C1AAC8BC0B2D}" type="presParOf" srcId="{B092E290-DE8B-47FB-8816-6047B6CDB6C0}" destId="{94566296-38CB-4ABD-9128-33AAC054D551}" srcOrd="0" destOrd="0" presId="urn:microsoft.com/office/officeart/2005/8/layout/process4"/>
    <dgm:cxn modelId="{B2B4EF51-B8E3-464C-8B2E-6888A3F80A91}" type="presParOf" srcId="{94566296-38CB-4ABD-9128-33AAC054D551}" destId="{4CE4BE66-55A1-484C-B101-3616A0BD38A9}" srcOrd="0" destOrd="0" presId="urn:microsoft.com/office/officeart/2005/8/layout/process4"/>
    <dgm:cxn modelId="{7ED2F42D-2066-4FA2-9AC3-E2389D097142}" type="presParOf" srcId="{B092E290-DE8B-47FB-8816-6047B6CDB6C0}" destId="{686561E9-6BBA-411B-8B36-4202B3D89B68}" srcOrd="1" destOrd="0" presId="urn:microsoft.com/office/officeart/2005/8/layout/process4"/>
    <dgm:cxn modelId="{640EE5C7-3D09-4FB9-A80D-3137549DFF77}" type="presParOf" srcId="{B092E290-DE8B-47FB-8816-6047B6CDB6C0}" destId="{C71C7368-8D38-465A-94EB-AC02B5F10673}" srcOrd="2" destOrd="0" presId="urn:microsoft.com/office/officeart/2005/8/layout/process4"/>
    <dgm:cxn modelId="{9CE1CF8F-5299-453A-9329-8380A75AB44B}" type="presParOf" srcId="{C71C7368-8D38-465A-94EB-AC02B5F10673}" destId="{4C803A2F-9A2C-4261-9885-0AC4D05034C8}" srcOrd="0" destOrd="0" presId="urn:microsoft.com/office/officeart/2005/8/layout/process4"/>
    <dgm:cxn modelId="{5BE14C40-E70B-4D60-A7AB-7436753E607E}" type="presParOf" srcId="{B092E290-DE8B-47FB-8816-6047B6CDB6C0}" destId="{66C6A07D-56B2-4562-A893-400E93E8CFEA}" srcOrd="3" destOrd="0" presId="urn:microsoft.com/office/officeart/2005/8/layout/process4"/>
    <dgm:cxn modelId="{47FD3F20-FD1C-4929-A679-9FA4965D92D5}" type="presParOf" srcId="{B092E290-DE8B-47FB-8816-6047B6CDB6C0}" destId="{67907298-2FDC-458A-AB08-4B35BAC00CB5}" srcOrd="4" destOrd="0" presId="urn:microsoft.com/office/officeart/2005/8/layout/process4"/>
    <dgm:cxn modelId="{790477B7-61DD-44BD-BF41-5C2A58490086}" type="presParOf" srcId="{67907298-2FDC-458A-AB08-4B35BAC00CB5}" destId="{4C628DA7-D59E-49E0-9F95-DE0C05C64B6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5397D-2773-4F93-8300-C7F49C5E7F96}">
      <dsp:nvSpPr>
        <dsp:cNvPr id="0" name=""/>
        <dsp:cNvSpPr/>
      </dsp:nvSpPr>
      <dsp:spPr>
        <a:xfrm>
          <a:off x="1333" y="110983"/>
          <a:ext cx="4682211" cy="2973204"/>
        </a:xfrm>
        <a:prstGeom prst="roundRect">
          <a:avLst>
            <a:gd name="adj" fmla="val 10000"/>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451FD0-AD3D-4F5B-AC09-3FB9A2431B47}">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Τα ΠΣ αντανακλούν όλες τις αλλαγές στα πεδία των επιστημών που ασχολούνται ή φωτίζουν την εκπαίδευση, τις αλλαγές σε κοινωνικό επίπεδο, όπως και τις ιλιγγιώδεις αλλαγές σε τεχνολογικό επίπεδο.</a:t>
          </a:r>
          <a:endParaRPr lang="en-US" sz="2400" kern="1200" dirty="0"/>
        </a:p>
      </dsp:txBody>
      <dsp:txXfrm>
        <a:off x="608661" y="692298"/>
        <a:ext cx="4508047" cy="2799040"/>
      </dsp:txXfrm>
    </dsp:sp>
    <dsp:sp modelId="{664AEA1A-2E15-4F67-A0B5-4C39A1C6DEB9}">
      <dsp:nvSpPr>
        <dsp:cNvPr id="0" name=""/>
        <dsp:cNvSpPr/>
      </dsp:nvSpPr>
      <dsp:spPr>
        <a:xfrm>
          <a:off x="5724037" y="110983"/>
          <a:ext cx="4682211" cy="2973204"/>
        </a:xfrm>
        <a:prstGeom prst="roundRect">
          <a:avLst>
            <a:gd name="adj" fmla="val 10000"/>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1AD2BC-6818-4399-A292-717849BC8A9F}">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Σε αυτό το περιβάλλον, το διδακτικό βιβλίο αποτελεί ένα από τα μέσα που μπορεί να αξιοποιήσει ο εκπαιδευτικός για την επίτευξη των </a:t>
          </a:r>
          <a:r>
            <a:rPr lang="el-GR" sz="2400" kern="1200" dirty="0" err="1"/>
            <a:t>ΠΜΑ</a:t>
          </a:r>
          <a:r>
            <a:rPr lang="el-GR" sz="2400" kern="1200" dirty="0"/>
            <a:t> που καθορίζει το εκάστοτε ΠΣ, χωρίς να αποτελεί το επίκεντρο της μαθησιακής διαδικασίας.</a:t>
          </a:r>
          <a:endParaRPr lang="en-US" sz="2400" kern="1200" dirty="0"/>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358471-48DE-4B37-A931-16D974C389C4}">
      <dsp:nvSpPr>
        <dsp:cNvPr id="0" name=""/>
        <dsp:cNvSpPr/>
      </dsp:nvSpPr>
      <dsp:spPr>
        <a:xfrm>
          <a:off x="0" y="0"/>
          <a:ext cx="10160328" cy="1975247"/>
        </a:xfrm>
        <a:prstGeom prst="roundRect">
          <a:avLst>
            <a:gd name="adj" fmla="val 10000"/>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b="0" kern="1200"/>
            <a:t>Μετάβαση από το «ένα και μοναδικό εγχειρίδιο» σε ένα δυναμικό οικοσύστημα μέσων.</a:t>
          </a:r>
          <a:endParaRPr lang="en-US" sz="2400" b="0" kern="1200"/>
        </a:p>
      </dsp:txBody>
      <dsp:txXfrm>
        <a:off x="57853" y="57853"/>
        <a:ext cx="8118756" cy="1859541"/>
      </dsp:txXfrm>
    </dsp:sp>
    <dsp:sp modelId="{91AB6C15-8450-4E10-AFA5-650C8E2B1E40}">
      <dsp:nvSpPr>
        <dsp:cNvPr id="0" name=""/>
        <dsp:cNvSpPr/>
      </dsp:nvSpPr>
      <dsp:spPr>
        <a:xfrm>
          <a:off x="1792999" y="2414190"/>
          <a:ext cx="10160328" cy="1975247"/>
        </a:xfrm>
        <a:prstGeom prst="roundRect">
          <a:avLst>
            <a:gd name="adj" fmla="val 10000"/>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b="0" kern="1200" noProof="0"/>
            <a:t>Καθιερώνεται ο θεσμός του Πολλαπλού Βιβλίου, δίνοντας τη δυνατότητα επιλογής ανάμεσα σε περισσότερα «βιβλία».</a:t>
          </a:r>
        </a:p>
      </dsp:txBody>
      <dsp:txXfrm>
        <a:off x="1850852" y="2472043"/>
        <a:ext cx="6967712" cy="1859541"/>
      </dsp:txXfrm>
    </dsp:sp>
    <dsp:sp modelId="{8E60A615-EEC7-4820-8B53-203F48F2961E}">
      <dsp:nvSpPr>
        <dsp:cNvPr id="0" name=""/>
        <dsp:cNvSpPr/>
      </dsp:nvSpPr>
      <dsp:spPr>
        <a:xfrm>
          <a:off x="8876418" y="1552763"/>
          <a:ext cx="1283910" cy="12839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b="0" kern="1200"/>
        </a:p>
      </dsp:txBody>
      <dsp:txXfrm>
        <a:off x="9165298" y="1552763"/>
        <a:ext cx="706150" cy="966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DB1D9F-C76D-4B52-A41A-79F6AA7A9D2F}">
      <dsp:nvSpPr>
        <dsp:cNvPr id="0" name=""/>
        <dsp:cNvSpPr/>
      </dsp:nvSpPr>
      <dsp:spPr>
        <a:xfrm>
          <a:off x="0" y="10522"/>
          <a:ext cx="6390034" cy="1085760"/>
        </a:xfrm>
        <a:prstGeom prst="roundRect">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Αποκτά έναν νέο δυναμικό ρόλο. </a:t>
          </a:r>
          <a:endParaRPr lang="en-US" sz="2400" kern="1200" dirty="0"/>
        </a:p>
      </dsp:txBody>
      <dsp:txXfrm>
        <a:off x="53002" y="63524"/>
        <a:ext cx="6284030" cy="979756"/>
      </dsp:txXfrm>
    </dsp:sp>
    <dsp:sp modelId="{87C87551-43AF-427B-9E6D-9C3EB6170BAA}">
      <dsp:nvSpPr>
        <dsp:cNvPr id="0" name=""/>
        <dsp:cNvSpPr/>
      </dsp:nvSpPr>
      <dsp:spPr>
        <a:xfrm>
          <a:off x="0" y="1263322"/>
          <a:ext cx="6390034" cy="1085760"/>
        </a:xfrm>
        <a:prstGeom prst="roundRect">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Ορίζει με τρόπο δυναμικό τις μαθησιακές διαδικασίες.</a:t>
          </a:r>
          <a:endParaRPr lang="en-US" sz="2400" kern="1200" dirty="0"/>
        </a:p>
      </dsp:txBody>
      <dsp:txXfrm>
        <a:off x="53002" y="1316324"/>
        <a:ext cx="6284030" cy="979756"/>
      </dsp:txXfrm>
    </dsp:sp>
    <dsp:sp modelId="{A38B3B52-3FBE-4CA9-BFAB-C439E815BB7E}">
      <dsp:nvSpPr>
        <dsp:cNvPr id="0" name=""/>
        <dsp:cNvSpPr/>
      </dsp:nvSpPr>
      <dsp:spPr>
        <a:xfrm>
          <a:off x="0" y="2516122"/>
          <a:ext cx="6390034" cy="1085760"/>
        </a:xfrm>
        <a:prstGeom prst="roundRect">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Θέτει κατευθύνσεις που καθιστούν το Πρόγραμμα Σπουδών ενεργό στην πράξη. </a:t>
          </a:r>
          <a:endParaRPr lang="en-US" sz="2400" kern="1200" dirty="0"/>
        </a:p>
      </dsp:txBody>
      <dsp:txXfrm>
        <a:off x="53002" y="2569124"/>
        <a:ext cx="6284030" cy="979756"/>
      </dsp:txXfrm>
    </dsp:sp>
    <dsp:sp modelId="{8B0ECE55-835F-4B99-879D-019C67D760EB}">
      <dsp:nvSpPr>
        <dsp:cNvPr id="0" name=""/>
        <dsp:cNvSpPr/>
      </dsp:nvSpPr>
      <dsp:spPr>
        <a:xfrm>
          <a:off x="0" y="3768922"/>
          <a:ext cx="6390034" cy="1085760"/>
        </a:xfrm>
        <a:prstGeom prst="roundRect">
          <a:avLst/>
        </a:prstGeom>
        <a:solidFill>
          <a:srgbClr val="2F55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Περιλαμβάνει και προτείνει δραστηριότητες που αντλούν πόρους από το συμπληρωματικό υλικό. </a:t>
          </a:r>
          <a:endParaRPr lang="en-US" sz="2400" kern="1200" dirty="0"/>
        </a:p>
      </dsp:txBody>
      <dsp:txXfrm>
        <a:off x="53002" y="3821924"/>
        <a:ext cx="6284030" cy="9797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CD5D12-04EF-43AB-8A47-4610DEE45AD9}">
      <dsp:nvSpPr>
        <dsp:cNvPr id="0" name=""/>
        <dsp:cNvSpPr/>
      </dsp:nvSpPr>
      <dsp:spPr>
        <a:xfrm>
          <a:off x="2366562" y="2189342"/>
          <a:ext cx="2576507" cy="2675862"/>
        </a:xfrm>
        <a:prstGeom prst="gear9">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2884555" y="2809549"/>
        <a:ext cx="1540521" cy="1388216"/>
      </dsp:txXfrm>
    </dsp:sp>
    <dsp:sp modelId="{1FD3EA0D-88D8-4C87-8999-7496CA3610DC}">
      <dsp:nvSpPr>
        <dsp:cNvPr id="0" name=""/>
        <dsp:cNvSpPr/>
      </dsp:nvSpPr>
      <dsp:spPr>
        <a:xfrm>
          <a:off x="28983" y="1461994"/>
          <a:ext cx="2284330" cy="2237994"/>
        </a:xfrm>
        <a:prstGeom prst="gear6">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dsp:txBody>
      <dsp:txXfrm>
        <a:off x="599140" y="2028821"/>
        <a:ext cx="1144016" cy="1104340"/>
      </dsp:txXfrm>
    </dsp:sp>
    <dsp:sp modelId="{8CA41542-442B-48D4-B8D6-0D651906B3F5}">
      <dsp:nvSpPr>
        <dsp:cNvPr id="0" name=""/>
        <dsp:cNvSpPr/>
      </dsp:nvSpPr>
      <dsp:spPr>
        <a:xfrm rot="20700000">
          <a:off x="1760628" y="214267"/>
          <a:ext cx="1906763" cy="1906763"/>
        </a:xfrm>
        <a:prstGeom prst="gear6">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l-GR" sz="2000" kern="1200" dirty="0"/>
            <a:t>ΠΣ</a:t>
          </a:r>
          <a:endParaRPr lang="en-US" sz="2000" kern="1200" dirty="0"/>
        </a:p>
      </dsp:txBody>
      <dsp:txXfrm rot="-20700000">
        <a:off x="2178837" y="632476"/>
        <a:ext cx="1070345" cy="1070345"/>
      </dsp:txXfrm>
    </dsp:sp>
    <dsp:sp modelId="{7A3328D5-50DB-453C-B5A0-130F17152339}">
      <dsp:nvSpPr>
        <dsp:cNvPr id="0" name=""/>
        <dsp:cNvSpPr/>
      </dsp:nvSpPr>
      <dsp:spPr>
        <a:xfrm>
          <a:off x="1905281" y="196180"/>
          <a:ext cx="3425104" cy="3425104"/>
        </a:xfrm>
        <a:prstGeom prst="circularArrow">
          <a:avLst>
            <a:gd name="adj1" fmla="val 4688"/>
            <a:gd name="adj2" fmla="val 299029"/>
            <a:gd name="adj3" fmla="val 2530150"/>
            <a:gd name="adj4" fmla="val 15831473"/>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AD3D890-6D1E-4667-B740-4F935234768C}">
      <dsp:nvSpPr>
        <dsp:cNvPr id="0" name=""/>
        <dsp:cNvSpPr/>
      </dsp:nvSpPr>
      <dsp:spPr>
        <a:xfrm rot="843640">
          <a:off x="957353" y="179334"/>
          <a:ext cx="2488552" cy="2488552"/>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59C04A-9CD5-42CE-B428-A018EEB21A94}">
      <dsp:nvSpPr>
        <dsp:cNvPr id="0" name=""/>
        <dsp:cNvSpPr/>
      </dsp:nvSpPr>
      <dsp:spPr>
        <a:xfrm rot="17657243">
          <a:off x="1457052" y="2237048"/>
          <a:ext cx="2683160" cy="2683160"/>
        </a:xfrm>
        <a:prstGeom prst="circularArrow">
          <a:avLst>
            <a:gd name="adj1" fmla="val 5984"/>
            <a:gd name="adj2" fmla="val 394124"/>
            <a:gd name="adj3" fmla="val 13313824"/>
            <a:gd name="adj4" fmla="val 10508221"/>
            <a:gd name="adj5" fmla="val 698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4BE66-55A1-484C-B101-3616A0BD38A9}">
      <dsp:nvSpPr>
        <dsp:cNvPr id="0" name=""/>
        <dsp:cNvSpPr/>
      </dsp:nvSpPr>
      <dsp:spPr>
        <a:xfrm>
          <a:off x="0" y="3794296"/>
          <a:ext cx="11017224" cy="1245372"/>
        </a:xfrm>
        <a:prstGeom prst="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100000"/>
            </a:lnSpc>
            <a:spcBef>
              <a:spcPts val="600"/>
            </a:spcBef>
            <a:spcAft>
              <a:spcPts val="600"/>
            </a:spcAft>
            <a:buNone/>
          </a:pPr>
          <a:r>
            <a:rPr lang="el-GR" sz="2400" b="0" kern="1200" noProof="0" dirty="0"/>
            <a:t>Η επιλογή του κατάλληλου βιβλίου ενισχύει την παιδαγωγική αυτονομία και τη δημιουργικότητα στην τάξη.</a:t>
          </a:r>
        </a:p>
      </dsp:txBody>
      <dsp:txXfrm>
        <a:off x="0" y="3794296"/>
        <a:ext cx="11017224" cy="1245372"/>
      </dsp:txXfrm>
    </dsp:sp>
    <dsp:sp modelId="{4C803A2F-9A2C-4261-9885-0AC4D05034C8}">
      <dsp:nvSpPr>
        <dsp:cNvPr id="0" name=""/>
        <dsp:cNvSpPr/>
      </dsp:nvSpPr>
      <dsp:spPr>
        <a:xfrm rot="10800000">
          <a:off x="0" y="1897593"/>
          <a:ext cx="11017224" cy="1915383"/>
        </a:xfrm>
        <a:prstGeom prst="upArrowCallou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100000"/>
            </a:lnSpc>
            <a:spcBef>
              <a:spcPts val="600"/>
            </a:spcBef>
            <a:spcAft>
              <a:spcPts val="600"/>
            </a:spcAft>
            <a:buNone/>
          </a:pPr>
          <a:r>
            <a:rPr lang="el-GR" sz="2400" b="0" kern="1200" noProof="0" dirty="0"/>
            <a:t>Αναβαθμίζεται ο ρόλος του εκπαιδευτικού, καθώς αποκτά αρμοδιότητα και ευθύνη επιλογής των εργαλείων διδασκαλίας.</a:t>
          </a:r>
        </a:p>
      </dsp:txBody>
      <dsp:txXfrm rot="10800000">
        <a:off x="0" y="1897593"/>
        <a:ext cx="11017224" cy="1244558"/>
      </dsp:txXfrm>
    </dsp:sp>
    <dsp:sp modelId="{4C628DA7-D59E-49E0-9F95-DE0C05C64B6C}">
      <dsp:nvSpPr>
        <dsp:cNvPr id="0" name=""/>
        <dsp:cNvSpPr/>
      </dsp:nvSpPr>
      <dsp:spPr>
        <a:xfrm rot="10800000">
          <a:off x="0" y="890"/>
          <a:ext cx="11017224" cy="1915383"/>
        </a:xfrm>
        <a:prstGeom prst="upArrowCallou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100000"/>
            </a:lnSpc>
            <a:spcBef>
              <a:spcPts val="600"/>
            </a:spcBef>
            <a:spcAft>
              <a:spcPts val="600"/>
            </a:spcAft>
            <a:buNone/>
          </a:pPr>
          <a:r>
            <a:rPr lang="el-GR" sz="2400" b="0" kern="1200" noProof="0" dirty="0"/>
            <a:t>Ο εκπαιδευτικός αναγνωρίζεται ως επαγγελματίας που έχει τη γνώση και την ικανότητα να επιλέξει τα κατάλληλα εργαλεία για τους μαθητές του.</a:t>
          </a:r>
        </a:p>
      </dsp:txBody>
      <dsp:txXfrm rot="10800000">
        <a:off x="0" y="890"/>
        <a:ext cx="11017224" cy="124455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E593B-CF69-400C-B6C1-21BCD678C171}" type="datetimeFigureOut">
              <a:rPr lang="el-GR" smtClean="0"/>
              <a:t>19/9/2025</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E43CF1-3EFD-48D0-BE17-836A4319FABE}" type="slidenum">
              <a:rPr lang="el-GR" smtClean="0"/>
              <a:t>‹#›</a:t>
            </a:fld>
            <a:endParaRPr lang="el-GR" dirty="0"/>
          </a:p>
        </p:txBody>
      </p:sp>
    </p:spTree>
    <p:extLst>
      <p:ext uri="{BB962C8B-B14F-4D97-AF65-F5344CB8AC3E}">
        <p14:creationId xmlns:p14="http://schemas.microsoft.com/office/powerpoint/2010/main" val="477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a:defRPr/>
            </a:pPr>
            <a:fld id="{BDC5160B-6CD3-4270-BB4E-2CCE831D6F7E}" type="datetimeFigureOut">
              <a:rPr lang="el-GR" smtClean="0"/>
              <a:pPr>
                <a:defRPr/>
              </a:pPr>
              <a:t>19/9/2025</a:t>
            </a:fld>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lgn="r" eaLnBrk="1" hangingPunct="1">
              <a:buNone/>
            </a:pPr>
            <a:fld id="{9A0DB2DC-4C9A-4742-B13C-FB6460FD3503}" type="slidenum">
              <a:rPr lang="el-GR" altLang="el-GR" smtClean="0">
                <a:solidFill>
                  <a:srgbClr val="D1EAEE"/>
                </a:solidFill>
                <a:latin typeface="Constantia" panose="02030602050306030303" pitchFamily="18" charset="0"/>
              </a:rPr>
              <a:t>‹#›</a:t>
            </a:fld>
            <a:endParaRPr lang="el-GR" altLang="el-GR" dirty="0">
              <a:solidFill>
                <a:srgbClr val="D1EAEE"/>
              </a:solidFill>
              <a:latin typeface="Constantia" panose="02030602050306030303" pitchFamily="18" charset="0"/>
            </a:endParaRPr>
          </a:p>
        </p:txBody>
      </p:sp>
    </p:spTree>
    <p:extLst>
      <p:ext uri="{BB962C8B-B14F-4D97-AF65-F5344CB8AC3E}">
        <p14:creationId xmlns:p14="http://schemas.microsoft.com/office/powerpoint/2010/main" val="17750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2708403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458769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3C525D-73D8-4D0E-B392-851E61B710C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fr-BE"/>
          </a:p>
        </p:txBody>
      </p:sp>
      <p:sp>
        <p:nvSpPr>
          <p:cNvPr id="3" name="Θέση κειμένου 2">
            <a:extLst>
              <a:ext uri="{FF2B5EF4-FFF2-40B4-BE49-F238E27FC236}">
                <a16:creationId xmlns:a16="http://schemas.microsoft.com/office/drawing/2014/main" id="{47FAD507-F1E7-471B-99A2-A0C2F01805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55BBE38-96AF-45BE-88D3-D9ABB040548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fr-BE"/>
          </a:p>
        </p:txBody>
      </p:sp>
      <p:sp>
        <p:nvSpPr>
          <p:cNvPr id="5" name="Θέση κειμένου 4">
            <a:extLst>
              <a:ext uri="{FF2B5EF4-FFF2-40B4-BE49-F238E27FC236}">
                <a16:creationId xmlns:a16="http://schemas.microsoft.com/office/drawing/2014/main" id="{0E1B44C9-6961-48B5-BBB3-0E1387E06A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29F178C-BFCD-4364-9BCE-0C489456DB5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fr-BE"/>
          </a:p>
        </p:txBody>
      </p:sp>
      <p:sp>
        <p:nvSpPr>
          <p:cNvPr id="7" name="Θέση ημερομηνίας 6">
            <a:extLst>
              <a:ext uri="{FF2B5EF4-FFF2-40B4-BE49-F238E27FC236}">
                <a16:creationId xmlns:a16="http://schemas.microsoft.com/office/drawing/2014/main" id="{8323C9E2-2CCA-4697-BFA3-87086CD3DC0D}"/>
              </a:ext>
            </a:extLst>
          </p:cNvPr>
          <p:cNvSpPr>
            <a:spLocks noGrp="1"/>
          </p:cNvSpPr>
          <p:nvPr>
            <p:ph type="dt" sz="half" idx="10"/>
          </p:nvPr>
        </p:nvSpPr>
        <p:spPr/>
        <p:txBody>
          <a:bodyPr/>
          <a:lstStyle/>
          <a:p>
            <a:fld id="{7B6C0AE6-C758-4D33-A55D-8EC7443D9A2F}" type="datetimeFigureOut">
              <a:rPr lang="fr-BE" smtClean="0"/>
              <a:t>19-09-25</a:t>
            </a:fld>
            <a:endParaRPr lang="fr-BE" dirty="0"/>
          </a:p>
        </p:txBody>
      </p:sp>
      <p:sp>
        <p:nvSpPr>
          <p:cNvPr id="8" name="Θέση υποσέλιδου 7">
            <a:extLst>
              <a:ext uri="{FF2B5EF4-FFF2-40B4-BE49-F238E27FC236}">
                <a16:creationId xmlns:a16="http://schemas.microsoft.com/office/drawing/2014/main" id="{F7E35519-FFD4-4890-ABA6-05BC2770EFC6}"/>
              </a:ext>
            </a:extLst>
          </p:cNvPr>
          <p:cNvSpPr>
            <a:spLocks noGrp="1"/>
          </p:cNvSpPr>
          <p:nvPr>
            <p:ph type="ftr" sz="quarter" idx="11"/>
          </p:nvPr>
        </p:nvSpPr>
        <p:spPr/>
        <p:txBody>
          <a:bodyPr/>
          <a:lstStyle/>
          <a:p>
            <a:endParaRPr lang="fr-BE" dirty="0"/>
          </a:p>
        </p:txBody>
      </p:sp>
      <p:sp>
        <p:nvSpPr>
          <p:cNvPr id="9" name="Θέση αριθμού διαφάνειας 8">
            <a:extLst>
              <a:ext uri="{FF2B5EF4-FFF2-40B4-BE49-F238E27FC236}">
                <a16:creationId xmlns:a16="http://schemas.microsoft.com/office/drawing/2014/main" id="{E1C704A7-224E-4444-ABAA-CF944C1557AB}"/>
              </a:ext>
            </a:extLst>
          </p:cNvPr>
          <p:cNvSpPr>
            <a:spLocks noGrp="1"/>
          </p:cNvSpPr>
          <p:nvPr>
            <p:ph type="sldNum" sz="quarter" idx="12"/>
          </p:nvPr>
        </p:nvSpPr>
        <p:spPr/>
        <p:txBody>
          <a:bodyPr/>
          <a:lstStyle/>
          <a:p>
            <a:fld id="{8A3B64A4-F637-4971-B89E-D4F02D4E0A32}" type="slidenum">
              <a:rPr lang="fr-BE" smtClean="0"/>
              <a:t>‹#›</a:t>
            </a:fld>
            <a:endParaRPr lang="fr-BE" dirty="0"/>
          </a:p>
        </p:txBody>
      </p:sp>
    </p:spTree>
    <p:extLst>
      <p:ext uri="{BB962C8B-B14F-4D97-AF65-F5344CB8AC3E}">
        <p14:creationId xmlns:p14="http://schemas.microsoft.com/office/powerpoint/2010/main" val="522939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1DBE83-653C-4977-BF84-C11E01F3DC8A}"/>
              </a:ext>
            </a:extLst>
          </p:cNvPr>
          <p:cNvSpPr>
            <a:spLocks noGrp="1"/>
          </p:cNvSpPr>
          <p:nvPr>
            <p:ph type="title"/>
          </p:nvPr>
        </p:nvSpPr>
        <p:spPr/>
        <p:txBody>
          <a:bodyPr/>
          <a:lstStyle/>
          <a:p>
            <a:r>
              <a:rPr lang="el-GR"/>
              <a:t>Κάντε κλικ για να επεξεργαστείτε τον τίτλο υποδείγματος</a:t>
            </a:r>
            <a:endParaRPr lang="fr-BE"/>
          </a:p>
        </p:txBody>
      </p:sp>
      <p:sp>
        <p:nvSpPr>
          <p:cNvPr id="3" name="Θέση περιεχομένου 2">
            <a:extLst>
              <a:ext uri="{FF2B5EF4-FFF2-40B4-BE49-F238E27FC236}">
                <a16:creationId xmlns:a16="http://schemas.microsoft.com/office/drawing/2014/main" id="{876DFDDA-BCEB-4573-91D7-F5A5991193A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fr-BE"/>
          </a:p>
        </p:txBody>
      </p:sp>
      <p:sp>
        <p:nvSpPr>
          <p:cNvPr id="4" name="Θέση περιεχομένου 3">
            <a:extLst>
              <a:ext uri="{FF2B5EF4-FFF2-40B4-BE49-F238E27FC236}">
                <a16:creationId xmlns:a16="http://schemas.microsoft.com/office/drawing/2014/main" id="{53B6FC45-D83E-4D2A-97C0-4AAE7AFF146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fr-BE"/>
          </a:p>
        </p:txBody>
      </p:sp>
      <p:sp>
        <p:nvSpPr>
          <p:cNvPr id="5" name="Θέση ημερομηνίας 4">
            <a:extLst>
              <a:ext uri="{FF2B5EF4-FFF2-40B4-BE49-F238E27FC236}">
                <a16:creationId xmlns:a16="http://schemas.microsoft.com/office/drawing/2014/main" id="{70F4580E-1155-45C2-A5F9-9F82C1EA1B6E}"/>
              </a:ext>
            </a:extLst>
          </p:cNvPr>
          <p:cNvSpPr>
            <a:spLocks noGrp="1"/>
          </p:cNvSpPr>
          <p:nvPr>
            <p:ph type="dt" sz="half" idx="10"/>
          </p:nvPr>
        </p:nvSpPr>
        <p:spPr/>
        <p:txBody>
          <a:bodyPr/>
          <a:lstStyle/>
          <a:p>
            <a:fld id="{7B6C0AE6-C758-4D33-A55D-8EC7443D9A2F}" type="datetimeFigureOut">
              <a:rPr lang="fr-BE" smtClean="0"/>
              <a:t>19-09-25</a:t>
            </a:fld>
            <a:endParaRPr lang="fr-BE" dirty="0"/>
          </a:p>
        </p:txBody>
      </p:sp>
      <p:sp>
        <p:nvSpPr>
          <p:cNvPr id="6" name="Θέση υποσέλιδου 5">
            <a:extLst>
              <a:ext uri="{FF2B5EF4-FFF2-40B4-BE49-F238E27FC236}">
                <a16:creationId xmlns:a16="http://schemas.microsoft.com/office/drawing/2014/main" id="{FEC5FCDB-2353-4BC5-8B17-3EBFFA2DD0F7}"/>
              </a:ext>
            </a:extLst>
          </p:cNvPr>
          <p:cNvSpPr>
            <a:spLocks noGrp="1"/>
          </p:cNvSpPr>
          <p:nvPr>
            <p:ph type="ftr" sz="quarter" idx="11"/>
          </p:nvPr>
        </p:nvSpPr>
        <p:spPr/>
        <p:txBody>
          <a:bodyPr/>
          <a:lstStyle/>
          <a:p>
            <a:endParaRPr lang="fr-BE" dirty="0"/>
          </a:p>
        </p:txBody>
      </p:sp>
      <p:sp>
        <p:nvSpPr>
          <p:cNvPr id="7" name="Θέση αριθμού διαφάνειας 6">
            <a:extLst>
              <a:ext uri="{FF2B5EF4-FFF2-40B4-BE49-F238E27FC236}">
                <a16:creationId xmlns:a16="http://schemas.microsoft.com/office/drawing/2014/main" id="{75C664F0-9FDD-457F-B0A6-630A1023AFD3}"/>
              </a:ext>
            </a:extLst>
          </p:cNvPr>
          <p:cNvSpPr>
            <a:spLocks noGrp="1"/>
          </p:cNvSpPr>
          <p:nvPr>
            <p:ph type="sldNum" sz="quarter" idx="12"/>
          </p:nvPr>
        </p:nvSpPr>
        <p:spPr/>
        <p:txBody>
          <a:bodyPr/>
          <a:lstStyle/>
          <a:p>
            <a:fld id="{8A3B64A4-F637-4971-B89E-D4F02D4E0A32}" type="slidenum">
              <a:rPr lang="fr-BE" smtClean="0"/>
              <a:t>‹#›</a:t>
            </a:fld>
            <a:endParaRPr lang="fr-BE" dirty="0"/>
          </a:p>
        </p:txBody>
      </p:sp>
    </p:spTree>
    <p:extLst>
      <p:ext uri="{BB962C8B-B14F-4D97-AF65-F5344CB8AC3E}">
        <p14:creationId xmlns:p14="http://schemas.microsoft.com/office/powerpoint/2010/main" val="35237517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E5BB408-4C72-4E56-A8D8-EDB0BC3FD6C7}"/>
              </a:ext>
            </a:extLst>
          </p:cNvPr>
          <p:cNvSpPr>
            <a:spLocks noGrp="1"/>
          </p:cNvSpPr>
          <p:nvPr>
            <p:ph type="dt" sz="half" idx="10"/>
          </p:nvPr>
        </p:nvSpPr>
        <p:spPr/>
        <p:txBody>
          <a:bodyPr/>
          <a:lstStyle/>
          <a:p>
            <a:fld id="{7B6C0AE6-C758-4D33-A55D-8EC7443D9A2F}" type="datetimeFigureOut">
              <a:rPr lang="fr-BE" smtClean="0"/>
              <a:t>19-09-25</a:t>
            </a:fld>
            <a:endParaRPr lang="fr-BE" dirty="0"/>
          </a:p>
        </p:txBody>
      </p:sp>
      <p:sp>
        <p:nvSpPr>
          <p:cNvPr id="3" name="Θέση υποσέλιδου 2">
            <a:extLst>
              <a:ext uri="{FF2B5EF4-FFF2-40B4-BE49-F238E27FC236}">
                <a16:creationId xmlns:a16="http://schemas.microsoft.com/office/drawing/2014/main" id="{BFD68360-8964-4FC0-ABD6-001343D839BA}"/>
              </a:ext>
            </a:extLst>
          </p:cNvPr>
          <p:cNvSpPr>
            <a:spLocks noGrp="1"/>
          </p:cNvSpPr>
          <p:nvPr>
            <p:ph type="ftr" sz="quarter" idx="11"/>
          </p:nvPr>
        </p:nvSpPr>
        <p:spPr/>
        <p:txBody>
          <a:bodyPr/>
          <a:lstStyle/>
          <a:p>
            <a:endParaRPr lang="fr-BE" dirty="0"/>
          </a:p>
        </p:txBody>
      </p:sp>
      <p:sp>
        <p:nvSpPr>
          <p:cNvPr id="4" name="Θέση αριθμού διαφάνειας 3">
            <a:extLst>
              <a:ext uri="{FF2B5EF4-FFF2-40B4-BE49-F238E27FC236}">
                <a16:creationId xmlns:a16="http://schemas.microsoft.com/office/drawing/2014/main" id="{4CF56835-C506-4F84-BC1C-B361B07862AB}"/>
              </a:ext>
            </a:extLst>
          </p:cNvPr>
          <p:cNvSpPr>
            <a:spLocks noGrp="1"/>
          </p:cNvSpPr>
          <p:nvPr>
            <p:ph type="sldNum" sz="quarter" idx="12"/>
          </p:nvPr>
        </p:nvSpPr>
        <p:spPr/>
        <p:txBody>
          <a:bodyPr/>
          <a:lstStyle/>
          <a:p>
            <a:fld id="{8A3B64A4-F637-4971-B89E-D4F02D4E0A32}" type="slidenum">
              <a:rPr lang="fr-BE" smtClean="0"/>
              <a:t>‹#›</a:t>
            </a:fld>
            <a:endParaRPr lang="fr-BE" dirty="0"/>
          </a:p>
        </p:txBody>
      </p:sp>
    </p:spTree>
    <p:extLst>
      <p:ext uri="{BB962C8B-B14F-4D97-AF65-F5344CB8AC3E}">
        <p14:creationId xmlns:p14="http://schemas.microsoft.com/office/powerpoint/2010/main" val="2775749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50269004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fld id="{CB9AF93C-EE5F-49F0-9154-857BD3E892D7}" type="datetimeFigureOut">
              <a:rPr lang="el-GR" smtClean="0"/>
              <a:pPr>
                <a:defRPr/>
              </a:pPr>
              <a:t>19/9/2025</a:t>
            </a:fld>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lgn="r" eaLnBrk="1" hangingPunct="1">
              <a:buNone/>
            </a:pPr>
            <a:fld id="{9A0DB2DC-4C9A-4742-B13C-FB6460FD3503}" type="slidenum">
              <a:rPr lang="el-GR" altLang="el-GR" smtClean="0">
                <a:solidFill>
                  <a:srgbClr val="D1EAEE"/>
                </a:solidFill>
                <a:latin typeface="Constantia" panose="02030602050306030303" pitchFamily="18" charset="0"/>
              </a:rPr>
              <a:t>‹#›</a:t>
            </a:fld>
            <a:endParaRPr lang="el-GR" altLang="el-GR" dirty="0">
              <a:solidFill>
                <a:srgbClr val="D1EAEE"/>
              </a:solidFill>
              <a:latin typeface="Constantia" panose="02030602050306030303" pitchFamily="18" charset="0"/>
            </a:endParaRPr>
          </a:p>
        </p:txBody>
      </p:sp>
    </p:spTree>
    <p:extLst>
      <p:ext uri="{BB962C8B-B14F-4D97-AF65-F5344CB8AC3E}">
        <p14:creationId xmlns:p14="http://schemas.microsoft.com/office/powerpoint/2010/main" val="3361485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305685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170487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1670731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3" name="Footer Placeholder 2"/>
          <p:cNvSpPr>
            <a:spLocks noGrp="1"/>
          </p:cNvSpPr>
          <p:nvPr>
            <p:ph type="ftr" sz="quarter" idx="11"/>
          </p:nvPr>
        </p:nvSpPr>
        <p:spPr/>
        <p:txBody>
          <a:bodyPr/>
          <a:lstStyle/>
          <a:p>
            <a:pPr>
              <a:defRPr/>
            </a:pPr>
            <a:endParaRPr lang="el-GR" dirty="0"/>
          </a:p>
        </p:txBody>
      </p:sp>
      <p:sp>
        <p:nvSpPr>
          <p:cNvPr id="4" name="Slide Number Placeholder 3"/>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328394494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fld id="{71697C05-6E82-4F2A-AA6D-F99FCC24731B}" type="datetimeFigureOut">
              <a:rPr lang="el-GR" smtClean="0"/>
              <a:pPr>
                <a:defRPr/>
              </a:pPr>
              <a:t>19/9/2025</a:t>
            </a:fld>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3560452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fld id="{468C3FD7-D008-4B4A-A8F4-2CDCF599B9B2}" type="datetimeFigureOut">
              <a:rPr lang="el-GR" smtClean="0"/>
              <a:pPr>
                <a:defRPr/>
              </a:pPr>
              <a:t>19/9/2025</a:t>
            </a:fld>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lgn="r" eaLnBrk="1" hangingPunct="1">
              <a:buNone/>
            </a:pPr>
            <a:fld id="{9A0DB2DC-4C9A-4742-B13C-FB6460FD3503}" type="slidenum">
              <a:rPr lang="el-GR" altLang="el-GR" smtClean="0">
                <a:latin typeface="Constantia" panose="02030602050306030303" pitchFamily="18" charset="0"/>
              </a:rPr>
              <a:t>‹#›</a:t>
            </a:fld>
            <a:endParaRPr lang="el-GR" altLang="el-GR" dirty="0">
              <a:latin typeface="Constantia" panose="02030602050306030303" pitchFamily="18" charset="0"/>
            </a:endParaRPr>
          </a:p>
        </p:txBody>
      </p:sp>
    </p:spTree>
    <p:extLst>
      <p:ext uri="{BB962C8B-B14F-4D97-AF65-F5344CB8AC3E}">
        <p14:creationId xmlns:p14="http://schemas.microsoft.com/office/powerpoint/2010/main" val="1533451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1697C05-6E82-4F2A-AA6D-F99FCC24731B}" type="datetimeFigureOut">
              <a:rPr lang="el-GR" smtClean="0"/>
              <a:pPr>
                <a:defRPr/>
              </a:pPr>
              <a:t>19/9/2025</a:t>
            </a:fld>
            <a:endParaRPr lang="el-GR"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lvl="0" eaLnBrk="1" hangingPunct="1">
              <a:buNone/>
            </a:pPr>
            <a:fld id="{9A0DB2DC-4C9A-4742-B13C-FB6460FD3503}" type="slidenum">
              <a:rPr lang="el-GR" altLang="el-GR" smtClean="0"/>
              <a:t>‹#›</a:t>
            </a:fld>
            <a:endParaRPr lang="el-GR" altLang="el-GR" dirty="0">
              <a:latin typeface="Arial" panose="020B0604020202020204" pitchFamily="34" charset="0"/>
            </a:endParaRPr>
          </a:p>
        </p:txBody>
      </p:sp>
    </p:spTree>
    <p:extLst>
      <p:ext uri="{BB962C8B-B14F-4D97-AF65-F5344CB8AC3E}">
        <p14:creationId xmlns:p14="http://schemas.microsoft.com/office/powerpoint/2010/main" val="1590635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9F4CD6E-839E-4CDF-B30D-A1B84EC66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fr-BE"/>
          </a:p>
        </p:txBody>
      </p:sp>
      <p:sp>
        <p:nvSpPr>
          <p:cNvPr id="3" name="Θέση κειμένου 2">
            <a:extLst>
              <a:ext uri="{FF2B5EF4-FFF2-40B4-BE49-F238E27FC236}">
                <a16:creationId xmlns:a16="http://schemas.microsoft.com/office/drawing/2014/main" id="{D09802AA-6963-48B5-A4F4-E2AB6E8297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fr-BE"/>
          </a:p>
        </p:txBody>
      </p:sp>
      <p:sp>
        <p:nvSpPr>
          <p:cNvPr id="4" name="Θέση ημερομηνίας 3">
            <a:extLst>
              <a:ext uri="{FF2B5EF4-FFF2-40B4-BE49-F238E27FC236}">
                <a16:creationId xmlns:a16="http://schemas.microsoft.com/office/drawing/2014/main" id="{8E90706F-2D0D-4387-A55C-3BB45A5CF7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C0AE6-C758-4D33-A55D-8EC7443D9A2F}" type="datetimeFigureOut">
              <a:rPr lang="fr-BE" smtClean="0"/>
              <a:t>19-09-25</a:t>
            </a:fld>
            <a:endParaRPr lang="fr-BE" dirty="0"/>
          </a:p>
        </p:txBody>
      </p:sp>
      <p:sp>
        <p:nvSpPr>
          <p:cNvPr id="5" name="Θέση υποσέλιδου 4">
            <a:extLst>
              <a:ext uri="{FF2B5EF4-FFF2-40B4-BE49-F238E27FC236}">
                <a16:creationId xmlns:a16="http://schemas.microsoft.com/office/drawing/2014/main" id="{E7EC9FAD-BD44-4CC0-AE82-48D5FB2EA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Θέση αριθμού διαφάνειας 5">
            <a:extLst>
              <a:ext uri="{FF2B5EF4-FFF2-40B4-BE49-F238E27FC236}">
                <a16:creationId xmlns:a16="http://schemas.microsoft.com/office/drawing/2014/main" id="{D4D7263F-FA6A-4C6D-A5D7-7B5F6990B4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B64A4-F637-4971-B89E-D4F02D4E0A32}" type="slidenum">
              <a:rPr lang="fr-BE" smtClean="0"/>
              <a:t>‹#›</a:t>
            </a:fld>
            <a:endParaRPr lang="fr-BE" dirty="0"/>
          </a:p>
        </p:txBody>
      </p:sp>
    </p:spTree>
    <p:extLst>
      <p:ext uri="{BB962C8B-B14F-4D97-AF65-F5344CB8AC3E}">
        <p14:creationId xmlns:p14="http://schemas.microsoft.com/office/powerpoint/2010/main" val="926827470"/>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5"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2D77B6-948C-EE59-6827-F66B3E6939C7}"/>
              </a:ext>
            </a:extLst>
          </p:cNvPr>
          <p:cNvSpPr txBox="1"/>
          <p:nvPr/>
        </p:nvSpPr>
        <p:spPr>
          <a:xfrm>
            <a:off x="692921" y="299065"/>
            <a:ext cx="4654628" cy="3489975"/>
          </a:xfrm>
          <a:prstGeom prst="rect">
            <a:avLst/>
          </a:prstGeom>
        </p:spPr>
        <p:txBody>
          <a:bodyPr vert="horz" lIns="91440" tIns="45720" rIns="91440" bIns="45720" rtlCol="0" anchor="t" anchorCtr="0">
            <a:noAutofit/>
          </a:bodyPr>
          <a:lstStyle/>
          <a:p>
            <a:pPr defTabSz="914400">
              <a:spcBef>
                <a:spcPts val="1200"/>
              </a:spcBef>
              <a:spcAft>
                <a:spcPts val="1200"/>
              </a:spcAft>
            </a:pPr>
            <a:r>
              <a:rPr lang="el-GR" sz="3600" dirty="0">
                <a:ea typeface="+mj-ea"/>
                <a:cs typeface="+mj-cs"/>
              </a:rPr>
              <a:t>Προγράμματα Σπουδών </a:t>
            </a:r>
          </a:p>
          <a:p>
            <a:pPr defTabSz="914400">
              <a:spcBef>
                <a:spcPts val="1200"/>
              </a:spcBef>
              <a:spcAft>
                <a:spcPts val="1200"/>
              </a:spcAft>
            </a:pPr>
            <a:r>
              <a:rPr lang="el-GR" sz="3600" dirty="0">
                <a:ea typeface="+mj-ea"/>
                <a:cs typeface="+mj-cs"/>
              </a:rPr>
              <a:t>Πολλαπλό Βιβλίο</a:t>
            </a:r>
          </a:p>
          <a:p>
            <a:pPr defTabSz="914400">
              <a:spcBef>
                <a:spcPts val="1200"/>
              </a:spcBef>
              <a:spcAft>
                <a:spcPts val="1200"/>
              </a:spcAft>
            </a:pPr>
            <a:r>
              <a:rPr lang="el-GR" sz="3600" dirty="0">
                <a:ea typeface="+mj-ea"/>
                <a:cs typeface="+mj-cs"/>
              </a:rPr>
              <a:t>Διαδικασίες Επιλογής</a:t>
            </a:r>
          </a:p>
        </p:txBody>
      </p:sp>
      <p:sp>
        <p:nvSpPr>
          <p:cNvPr id="1078" name="Freeform: Shape 1059">
            <a:extLst>
              <a:ext uri="{FF2B5EF4-FFF2-40B4-BE49-F238E27FC236}">
                <a16:creationId xmlns:a16="http://schemas.microsoft.com/office/drawing/2014/main" id="{0277405F-0B4F-4418-B773-1B38814125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30421" y="226893"/>
            <a:ext cx="5968658" cy="6085007"/>
          </a:xfrm>
          <a:custGeom>
            <a:avLst/>
            <a:gdLst>
              <a:gd name="connsiteX0" fmla="*/ 0 w 5968658"/>
              <a:gd name="connsiteY0" fmla="*/ 0 h 6085007"/>
              <a:gd name="connsiteX1" fmla="*/ 3557919 w 5968658"/>
              <a:gd name="connsiteY1" fmla="*/ 0 h 6085007"/>
              <a:gd name="connsiteX2" fmla="*/ 3557919 w 5968658"/>
              <a:gd name="connsiteY2" fmla="*/ 2195749 h 6085007"/>
              <a:gd name="connsiteX3" fmla="*/ 5968658 w 5968658"/>
              <a:gd name="connsiteY3" fmla="*/ 2195749 h 6085007"/>
              <a:gd name="connsiteX4" fmla="*/ 5968658 w 5968658"/>
              <a:gd name="connsiteY4" fmla="*/ 6085007 h 6085007"/>
              <a:gd name="connsiteX5" fmla="*/ 2058230 w 5968658"/>
              <a:gd name="connsiteY5" fmla="*/ 6085007 h 6085007"/>
              <a:gd name="connsiteX6" fmla="*/ 2058230 w 5968658"/>
              <a:gd name="connsiteY6" fmla="*/ 3538657 h 6085007"/>
              <a:gd name="connsiteX7" fmla="*/ 0 w 5968658"/>
              <a:gd name="connsiteY7" fmla="*/ 3538657 h 608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68658" h="6085007">
                <a:moveTo>
                  <a:pt x="0" y="0"/>
                </a:moveTo>
                <a:lnTo>
                  <a:pt x="3557919" y="0"/>
                </a:lnTo>
                <a:lnTo>
                  <a:pt x="3557919" y="2195749"/>
                </a:lnTo>
                <a:lnTo>
                  <a:pt x="5968658" y="2195749"/>
                </a:lnTo>
                <a:lnTo>
                  <a:pt x="5968658" y="6085007"/>
                </a:lnTo>
                <a:lnTo>
                  <a:pt x="2058230" y="6085007"/>
                </a:lnTo>
                <a:lnTo>
                  <a:pt x="2058230" y="3538657"/>
                </a:lnTo>
                <a:lnTo>
                  <a:pt x="0" y="3538657"/>
                </a:lnTo>
                <a:close/>
              </a:path>
            </a:pathLst>
          </a:custGeom>
          <a:solidFill>
            <a:schemeClr val="bg1"/>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l-GR" noProof="0" dirty="0"/>
          </a:p>
        </p:txBody>
      </p:sp>
      <p:pic>
        <p:nvPicPr>
          <p:cNvPr id="1026" name="Picture 2" descr="Τα Προγράμματα Σπουδών που θα ισχύσουν στα Γενικά Λύκεια σταδιακά από το  2023-2024 – ΔΔΕ ΦΛΩΡΙΝΑΣ">
            <a:extLst>
              <a:ext uri="{FF2B5EF4-FFF2-40B4-BE49-F238E27FC236}">
                <a16:creationId xmlns:a16="http://schemas.microsoft.com/office/drawing/2014/main" id="{61A68767-5997-BDB0-E3CF-FCB4AB57D0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5953"/>
          <a:stretch>
            <a:fillRect/>
          </a:stretch>
        </p:blipFill>
        <p:spPr bwMode="auto">
          <a:xfrm>
            <a:off x="5756393" y="1561852"/>
            <a:ext cx="3105975" cy="8687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itroo didaktikon biblion social">
            <a:extLst>
              <a:ext uri="{FF2B5EF4-FFF2-40B4-BE49-F238E27FC236}">
                <a16:creationId xmlns:a16="http://schemas.microsoft.com/office/drawing/2014/main" id="{C21FFCA6-8C57-E42C-7628-78080F0726F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68208" y="2697244"/>
            <a:ext cx="3348000" cy="33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AABB4DE-FD79-8ACB-DD48-5163B72BB6F9}"/>
              </a:ext>
            </a:extLst>
          </p:cNvPr>
          <p:cNvSpPr txBox="1"/>
          <p:nvPr/>
        </p:nvSpPr>
        <p:spPr>
          <a:xfrm>
            <a:off x="679485" y="5282016"/>
            <a:ext cx="6785777" cy="1077218"/>
          </a:xfrm>
          <a:prstGeom prst="rect">
            <a:avLst/>
          </a:prstGeom>
          <a:noFill/>
        </p:spPr>
        <p:txBody>
          <a:bodyPr wrap="square">
            <a:spAutoFit/>
          </a:bodyPr>
          <a:lstStyle/>
          <a:p>
            <a:r>
              <a:rPr lang="el-GR" sz="1600" dirty="0"/>
              <a:t>Η παρουσίαση εκπονήθηκε από τους 13 Περιφερειακούς Επόπτες Ποιότητας Εκπαίδευσης, σε συνεργασία με Συμβούλους του Ινστιτούτου Εκπαιδευτικής Πολιτικής, στο πλαίσιο του Εργαστηρίου Σχεδιασμού Υποστηρικτικού και Επιμορφωτικού Υλικού για το Πολλαπλό Βιβλίο, στο ΙΕΠ.</a:t>
            </a:r>
          </a:p>
        </p:txBody>
      </p:sp>
      <p:sp>
        <p:nvSpPr>
          <p:cNvPr id="9" name="TextBox 8">
            <a:extLst>
              <a:ext uri="{FF2B5EF4-FFF2-40B4-BE49-F238E27FC236}">
                <a16:creationId xmlns:a16="http://schemas.microsoft.com/office/drawing/2014/main" id="{297C7B21-9AE5-B42C-CDE6-BCA23E758FBF}"/>
              </a:ext>
            </a:extLst>
          </p:cNvPr>
          <p:cNvSpPr txBox="1"/>
          <p:nvPr/>
        </p:nvSpPr>
        <p:spPr>
          <a:xfrm>
            <a:off x="8862368" y="6404478"/>
            <a:ext cx="2636711" cy="400110"/>
          </a:xfrm>
          <a:prstGeom prst="rect">
            <a:avLst/>
          </a:prstGeom>
          <a:noFill/>
        </p:spPr>
        <p:txBody>
          <a:bodyPr wrap="square">
            <a:spAutoFit/>
          </a:bodyPr>
          <a:lstStyle/>
          <a:p>
            <a:pPr algn="r" defTabSz="914400"/>
            <a:r>
              <a:rPr lang="el-GR" sz="2000" dirty="0">
                <a:ea typeface="+mj-ea"/>
                <a:cs typeface="+mj-cs"/>
              </a:rPr>
              <a:t>Αθήνα, 27–29/08/2025</a:t>
            </a:r>
          </a:p>
        </p:txBody>
      </p:sp>
    </p:spTree>
    <p:extLst>
      <p:ext uri="{BB962C8B-B14F-4D97-AF65-F5344CB8AC3E}">
        <p14:creationId xmlns:p14="http://schemas.microsoft.com/office/powerpoint/2010/main" val="235709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id="{136769C4-4E63-27D3-104C-3A4BF6558912}"/>
              </a:ext>
            </a:extLst>
          </p:cNvPr>
          <p:cNvPicPr>
            <a:picLocks noChangeAspect="1"/>
          </p:cNvPicPr>
          <p:nvPr/>
        </p:nvPicPr>
        <p:blipFill>
          <a:blip r:embed="rId2"/>
          <a:stretch>
            <a:fillRect/>
          </a:stretch>
        </p:blipFill>
        <p:spPr>
          <a:xfrm>
            <a:off x="90127" y="908720"/>
            <a:ext cx="5933472" cy="3249087"/>
          </a:xfrm>
          <a:prstGeom prst="rect">
            <a:avLst/>
          </a:prstGeom>
        </p:spPr>
      </p:pic>
      <p:pic>
        <p:nvPicPr>
          <p:cNvPr id="9" name="Εικόνα 8">
            <a:extLst>
              <a:ext uri="{FF2B5EF4-FFF2-40B4-BE49-F238E27FC236}">
                <a16:creationId xmlns:a16="http://schemas.microsoft.com/office/drawing/2014/main" id="{E85253F2-D235-DA20-8187-D7F41BC47976}"/>
              </a:ext>
            </a:extLst>
          </p:cNvPr>
          <p:cNvPicPr>
            <a:picLocks noChangeAspect="1"/>
          </p:cNvPicPr>
          <p:nvPr/>
        </p:nvPicPr>
        <p:blipFill>
          <a:blip r:embed="rId3"/>
          <a:stretch>
            <a:fillRect/>
          </a:stretch>
        </p:blipFill>
        <p:spPr>
          <a:xfrm>
            <a:off x="5951983" y="2193972"/>
            <a:ext cx="6156000" cy="4115480"/>
          </a:xfrm>
          <a:prstGeom prst="rect">
            <a:avLst/>
          </a:prstGeom>
        </p:spPr>
      </p:pic>
      <p:pic>
        <p:nvPicPr>
          <p:cNvPr id="12" name="Εικόνα 11">
            <a:extLst>
              <a:ext uri="{FF2B5EF4-FFF2-40B4-BE49-F238E27FC236}">
                <a16:creationId xmlns:a16="http://schemas.microsoft.com/office/drawing/2014/main" id="{C1406E91-1794-7B4A-94BF-4716C9D22C92}"/>
              </a:ext>
            </a:extLst>
          </p:cNvPr>
          <p:cNvPicPr>
            <a:picLocks noChangeAspect="1"/>
          </p:cNvPicPr>
          <p:nvPr/>
        </p:nvPicPr>
        <p:blipFill>
          <a:blip r:embed="rId4"/>
          <a:stretch>
            <a:fillRect/>
          </a:stretch>
        </p:blipFill>
        <p:spPr>
          <a:xfrm>
            <a:off x="2052504" y="4060366"/>
            <a:ext cx="3887075" cy="367200"/>
          </a:xfrm>
          <a:prstGeom prst="rect">
            <a:avLst/>
          </a:prstGeom>
        </p:spPr>
      </p:pic>
      <p:sp>
        <p:nvSpPr>
          <p:cNvPr id="2" name="TextBox 1">
            <a:extLst>
              <a:ext uri="{FF2B5EF4-FFF2-40B4-BE49-F238E27FC236}">
                <a16:creationId xmlns:a16="http://schemas.microsoft.com/office/drawing/2014/main" id="{A42A3064-D0DE-DDF3-FC5F-1CCEA0568C38}"/>
              </a:ext>
            </a:extLst>
          </p:cNvPr>
          <p:cNvSpPr txBox="1"/>
          <p:nvPr/>
        </p:nvSpPr>
        <p:spPr>
          <a:xfrm>
            <a:off x="0" y="0"/>
            <a:ext cx="12192000" cy="792000"/>
          </a:xfrm>
          <a:prstGeom prst="rect">
            <a:avLst/>
          </a:prstGeom>
          <a:solidFill>
            <a:schemeClr val="bg1">
              <a:lumMod val="50000"/>
            </a:schemeClr>
          </a:solidFill>
        </p:spPr>
        <p:txBody>
          <a:bodyPr wrap="square" anchor="ctr" anchorCtr="0">
            <a:spAutoFit/>
          </a:bodyPr>
          <a:lstStyle/>
          <a:p>
            <a:pPr algn="ctr"/>
            <a:r>
              <a:rPr lang="el-GR" sz="2400" dirty="0">
                <a:solidFill>
                  <a:prstClr val="white"/>
                </a:solidFill>
              </a:rPr>
              <a:t>Οργάνωση περιεχομένου με άξονα Θεματικά Πεδία</a:t>
            </a:r>
          </a:p>
          <a:p>
            <a:pPr algn="ctr"/>
            <a:r>
              <a:rPr lang="el-GR" sz="2400" dirty="0">
                <a:solidFill>
                  <a:prstClr val="white"/>
                </a:solidFill>
              </a:rPr>
              <a:t>ΠΣ Νεοελληνικής Γλώσσας στο Δημοτικό</a:t>
            </a:r>
          </a:p>
        </p:txBody>
      </p:sp>
      <p:sp>
        <p:nvSpPr>
          <p:cNvPr id="4" name="TextBox 3">
            <a:extLst>
              <a:ext uri="{FF2B5EF4-FFF2-40B4-BE49-F238E27FC236}">
                <a16:creationId xmlns:a16="http://schemas.microsoft.com/office/drawing/2014/main" id="{05A85B58-CDF4-0978-8316-DE28935C2C8B}"/>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1475036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069F928-EEC3-50A5-B47D-935877735987}"/>
              </a:ext>
            </a:extLst>
          </p:cNvPr>
          <p:cNvSpPr txBox="1"/>
          <p:nvPr/>
        </p:nvSpPr>
        <p:spPr>
          <a:xfrm>
            <a:off x="387437" y="1556792"/>
            <a:ext cx="11315386" cy="2308324"/>
          </a:xfrm>
          <a:prstGeom prst="rect">
            <a:avLst/>
          </a:prstGeom>
          <a:noFill/>
        </p:spPr>
        <p:txBody>
          <a:bodyPr wrap="square">
            <a:spAutoFit/>
          </a:bodyPr>
          <a:lstStyle/>
          <a:p>
            <a:pPr marL="0" indent="0">
              <a:buNone/>
            </a:pPr>
            <a:r>
              <a:rPr lang="el-GR" sz="2400" b="1" dirty="0">
                <a:solidFill>
                  <a:srgbClr val="002060"/>
                </a:solidFill>
              </a:rPr>
              <a:t>Θεματικά Πεδία </a:t>
            </a:r>
          </a:p>
          <a:p>
            <a:pPr marL="514350" indent="-514350">
              <a:buAutoNum type="arabicPeriod"/>
            </a:pPr>
            <a:r>
              <a:rPr lang="el-GR" sz="2400" dirty="0"/>
              <a:t>Αλγοριθμική́ και Προγραμματισμός υπολογιστικών συστημάτων </a:t>
            </a:r>
          </a:p>
          <a:p>
            <a:pPr marL="514350" indent="-514350">
              <a:buAutoNum type="arabicPeriod"/>
            </a:pPr>
            <a:r>
              <a:rPr lang="el-GR" sz="2400" dirty="0"/>
              <a:t>Υπολογιστικά συστήματα, Ψηφιακές συσκευές, Δίκτυα </a:t>
            </a:r>
          </a:p>
          <a:p>
            <a:pPr marL="514350" indent="-514350">
              <a:buAutoNum type="arabicPeriod"/>
            </a:pPr>
            <a:r>
              <a:rPr lang="el-GR" sz="2400" dirty="0"/>
              <a:t>Δεδομένα και Ανάλυση δεδομένων </a:t>
            </a:r>
          </a:p>
          <a:p>
            <a:pPr marL="514350" indent="-514350">
              <a:buAutoNum type="arabicPeriod"/>
            </a:pPr>
            <a:r>
              <a:rPr lang="el-GR" sz="2400" dirty="0"/>
              <a:t>Ψηφιακός γραμματισμός </a:t>
            </a:r>
          </a:p>
          <a:p>
            <a:pPr marL="514350" indent="-514350">
              <a:buAutoNum type="arabicPeriod"/>
            </a:pPr>
            <a:r>
              <a:rPr lang="el-GR" sz="2400" dirty="0"/>
              <a:t>Ψηφιακές τεχνολογίες και κοινωνία</a:t>
            </a:r>
            <a:endParaRPr lang="en-US" sz="2400" dirty="0"/>
          </a:p>
        </p:txBody>
      </p:sp>
      <p:sp>
        <p:nvSpPr>
          <p:cNvPr id="2" name="TextBox 1">
            <a:extLst>
              <a:ext uri="{FF2B5EF4-FFF2-40B4-BE49-F238E27FC236}">
                <a16:creationId xmlns:a16="http://schemas.microsoft.com/office/drawing/2014/main" id="{56B37CDB-9249-A6FC-DD42-460E5598A970}"/>
              </a:ext>
            </a:extLst>
          </p:cNvPr>
          <p:cNvSpPr txBox="1"/>
          <p:nvPr/>
        </p:nvSpPr>
        <p:spPr>
          <a:xfrm>
            <a:off x="0" y="0"/>
            <a:ext cx="12192000" cy="792000"/>
          </a:xfrm>
          <a:prstGeom prst="rect">
            <a:avLst/>
          </a:prstGeom>
          <a:solidFill>
            <a:schemeClr val="bg1">
              <a:lumMod val="50000"/>
            </a:schemeClr>
          </a:solidFill>
        </p:spPr>
        <p:txBody>
          <a:bodyPr wrap="square" anchor="ctr" anchorCtr="0">
            <a:spAutoFit/>
          </a:bodyPr>
          <a:lstStyle/>
          <a:p>
            <a:pPr algn="ctr"/>
            <a:r>
              <a:rPr lang="el-GR" sz="2400" dirty="0">
                <a:solidFill>
                  <a:prstClr val="white"/>
                </a:solidFill>
              </a:rPr>
              <a:t>Οργάνωση περιεχομένου με άξονα Θεματικά Πεδία</a:t>
            </a:r>
          </a:p>
          <a:p>
            <a:pPr algn="ctr"/>
            <a:r>
              <a:rPr lang="el-GR" sz="2400" dirty="0">
                <a:solidFill>
                  <a:prstClr val="white"/>
                </a:solidFill>
              </a:rPr>
              <a:t>ΠΣ Πληροφορική και </a:t>
            </a:r>
            <a:r>
              <a:rPr lang="el-GR" sz="2400" dirty="0" err="1">
                <a:solidFill>
                  <a:prstClr val="white"/>
                </a:solidFill>
              </a:rPr>
              <a:t>ΤΠΕ</a:t>
            </a:r>
            <a:r>
              <a:rPr lang="el-GR" sz="2400" dirty="0">
                <a:solidFill>
                  <a:prstClr val="white"/>
                </a:solidFill>
              </a:rPr>
              <a:t> Δημοτικού | Πληροφορική Γυμνασίου | Πληροφορική Λυκείου</a:t>
            </a:r>
          </a:p>
        </p:txBody>
      </p:sp>
      <p:sp>
        <p:nvSpPr>
          <p:cNvPr id="6" name="TextBox 5">
            <a:extLst>
              <a:ext uri="{FF2B5EF4-FFF2-40B4-BE49-F238E27FC236}">
                <a16:creationId xmlns:a16="http://schemas.microsoft.com/office/drawing/2014/main" id="{EB531151-9762-F7E4-8B36-D35C64A1B968}"/>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16029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Box 44">
            <a:extLst>
              <a:ext uri="{FF2B5EF4-FFF2-40B4-BE49-F238E27FC236}">
                <a16:creationId xmlns:a16="http://schemas.microsoft.com/office/drawing/2014/main" id="{5312FEF4-9463-2FB0-9709-E360B8DA135C}"/>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2800" dirty="0">
                <a:solidFill>
                  <a:prstClr val="white"/>
                </a:solidFill>
              </a:rPr>
              <a:t>Προσδοκώμενα Μαθησιακά Αποτελέσματα (</a:t>
            </a:r>
            <a:r>
              <a:rPr lang="el-GR" sz="2800" dirty="0" err="1">
                <a:solidFill>
                  <a:prstClr val="white"/>
                </a:solidFill>
              </a:rPr>
              <a:t>ΠΜΑ</a:t>
            </a:r>
            <a:r>
              <a:rPr lang="el-GR" sz="2800" dirty="0">
                <a:solidFill>
                  <a:prstClr val="white"/>
                </a:solidFill>
              </a:rPr>
              <a:t>) – Σχεδιασμός Διδασκαλίας</a:t>
            </a:r>
          </a:p>
        </p:txBody>
      </p:sp>
      <p:sp>
        <p:nvSpPr>
          <p:cNvPr id="62" name="Ορθογώνιο: Στρογγύλεμα γωνιών 61">
            <a:extLst>
              <a:ext uri="{FF2B5EF4-FFF2-40B4-BE49-F238E27FC236}">
                <a16:creationId xmlns:a16="http://schemas.microsoft.com/office/drawing/2014/main" id="{42E3C00B-C1E0-ADF0-EC31-E402ED99B6F6}"/>
              </a:ext>
            </a:extLst>
          </p:cNvPr>
          <p:cNvSpPr/>
          <p:nvPr/>
        </p:nvSpPr>
        <p:spPr>
          <a:xfrm>
            <a:off x="93613" y="846087"/>
            <a:ext cx="12024000" cy="1440000"/>
          </a:xfrm>
          <a:prstGeom prst="roundRect">
            <a:avLst/>
          </a:prstGeom>
          <a:solidFill>
            <a:schemeClr val="accent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1386" tIns="131386" rIns="131386" bIns="131386" numCol="1" spcCol="1270" anchor="ctr" anchorCtr="0">
            <a:noAutofit/>
          </a:bodyPr>
          <a:lstStyle/>
          <a:p>
            <a:pPr defTabSz="977900">
              <a:lnSpc>
                <a:spcPct val="90000"/>
              </a:lnSpc>
              <a:spcBef>
                <a:spcPct val="0"/>
              </a:spcBef>
              <a:spcAft>
                <a:spcPct val="35000"/>
              </a:spcAft>
            </a:pPr>
            <a:r>
              <a:rPr lang="el-GR" sz="2400" dirty="0">
                <a:solidFill>
                  <a:schemeClr val="bg1"/>
                </a:solidFill>
              </a:rPr>
              <a:t>Μετατόπιση από την ύλη στα </a:t>
            </a:r>
            <a:r>
              <a:rPr lang="el-GR" sz="2400" dirty="0">
                <a:solidFill>
                  <a:prstClr val="white"/>
                </a:solidFill>
              </a:rPr>
              <a:t>Προσδοκώμενα Μαθησιακά Αποτελέσματα (</a:t>
            </a:r>
            <a:r>
              <a:rPr lang="el-GR" sz="2400" dirty="0" err="1">
                <a:solidFill>
                  <a:prstClr val="white"/>
                </a:solidFill>
              </a:rPr>
              <a:t>ΠΜΑ</a:t>
            </a:r>
            <a:r>
              <a:rPr lang="el-GR" sz="2400" dirty="0">
                <a:solidFill>
                  <a:prstClr val="white"/>
                </a:solidFill>
              </a:rPr>
              <a:t>)</a:t>
            </a:r>
            <a:r>
              <a:rPr lang="el-GR" sz="2400" dirty="0">
                <a:solidFill>
                  <a:schemeClr val="bg1"/>
                </a:solidFill>
              </a:rPr>
              <a:t> </a:t>
            </a:r>
          </a:p>
          <a:p>
            <a:pPr defTabSz="977900">
              <a:lnSpc>
                <a:spcPct val="90000"/>
              </a:lnSpc>
              <a:spcBef>
                <a:spcPct val="0"/>
              </a:spcBef>
              <a:spcAft>
                <a:spcPct val="35000"/>
              </a:spcAft>
            </a:pPr>
            <a:r>
              <a:rPr lang="el-GR" sz="2400" dirty="0"/>
              <a:t>Κάθε ΠΣ γνωστικού αντικειμένου/μαθήματος δεν οργανώνεται με βάση λίστες με ύλη που πρέπει να διδάξει ο εκπαιδευτικός αλλά με βάση τα </a:t>
            </a:r>
            <a:r>
              <a:rPr lang="el-GR" sz="2400" dirty="0" err="1"/>
              <a:t>ΠΜΑ</a:t>
            </a:r>
            <a:endParaRPr lang="en-US" sz="2400" dirty="0"/>
          </a:p>
        </p:txBody>
      </p:sp>
      <p:sp>
        <p:nvSpPr>
          <p:cNvPr id="64" name="Ορθογώνιο: Στρογγύλεμα γωνιών 63">
            <a:extLst>
              <a:ext uri="{FF2B5EF4-FFF2-40B4-BE49-F238E27FC236}">
                <a16:creationId xmlns:a16="http://schemas.microsoft.com/office/drawing/2014/main" id="{92664991-5C65-416E-EB2B-E55848ACCA8D}"/>
              </a:ext>
            </a:extLst>
          </p:cNvPr>
          <p:cNvSpPr/>
          <p:nvPr/>
        </p:nvSpPr>
        <p:spPr>
          <a:xfrm>
            <a:off x="93613" y="2329883"/>
            <a:ext cx="12024000" cy="1872000"/>
          </a:xfrm>
          <a:prstGeom prst="roundRect">
            <a:avLst/>
          </a:prstGeom>
          <a:solidFill>
            <a:schemeClr val="accent6">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1386" tIns="131386" rIns="131386" bIns="131386" numCol="1" spcCol="1270" anchor="ctr" anchorCtr="0">
            <a:noAutofit/>
          </a:bodyPr>
          <a:lstStyle/>
          <a:p>
            <a:pPr algn="just" defTabSz="977900">
              <a:lnSpc>
                <a:spcPct val="90000"/>
              </a:lnSpc>
              <a:spcBef>
                <a:spcPct val="0"/>
              </a:spcBef>
              <a:spcAft>
                <a:spcPct val="35000"/>
              </a:spcAft>
            </a:pPr>
            <a:r>
              <a:rPr lang="el-GR" sz="2400" dirty="0"/>
              <a:t>Τι είναι τα </a:t>
            </a:r>
            <a:r>
              <a:rPr lang="el-GR" sz="2400" dirty="0">
                <a:solidFill>
                  <a:prstClr val="white"/>
                </a:solidFill>
              </a:rPr>
              <a:t>Προσδοκώμενα Μαθησιακά Αποτελέσματα (</a:t>
            </a:r>
            <a:r>
              <a:rPr lang="el-GR" sz="2400" dirty="0" err="1">
                <a:solidFill>
                  <a:prstClr val="white"/>
                </a:solidFill>
              </a:rPr>
              <a:t>ΠΜΑ</a:t>
            </a:r>
            <a:r>
              <a:rPr lang="el-GR" sz="2400" dirty="0">
                <a:solidFill>
                  <a:prstClr val="white"/>
                </a:solidFill>
              </a:rPr>
              <a:t>)</a:t>
            </a:r>
            <a:r>
              <a:rPr lang="el-GR" sz="2400" dirty="0"/>
              <a:t>; </a:t>
            </a:r>
          </a:p>
          <a:p>
            <a:pPr algn="just" defTabSz="977900">
              <a:lnSpc>
                <a:spcPct val="90000"/>
              </a:lnSpc>
              <a:spcBef>
                <a:spcPct val="0"/>
              </a:spcBef>
              <a:spcAft>
                <a:spcPct val="35000"/>
              </a:spcAft>
            </a:pPr>
            <a:r>
              <a:rPr lang="el-GR" sz="2400" dirty="0"/>
              <a:t>Είναι όλα όσα χρειάζεται να γνωρίζει ο μαθητής, να κατανοεί και να μπορεί να εφαρμόσει μετά την ολοκλήρωση κάθε μαθησιακής διαδικασίας. </a:t>
            </a:r>
          </a:p>
          <a:p>
            <a:pPr algn="just" defTabSz="977900">
              <a:lnSpc>
                <a:spcPct val="90000"/>
              </a:lnSpc>
              <a:spcBef>
                <a:spcPct val="0"/>
              </a:spcBef>
              <a:spcAft>
                <a:spcPct val="35000"/>
              </a:spcAft>
            </a:pPr>
            <a:r>
              <a:rPr lang="el-GR" sz="2400" dirty="0"/>
              <a:t>Διατυπώνονται με ρήματα που δηλώνουν αξιολογήσιμες γνώσεις, δεξιότητες και ικανότητες</a:t>
            </a:r>
          </a:p>
        </p:txBody>
      </p:sp>
      <p:sp>
        <p:nvSpPr>
          <p:cNvPr id="68" name="Ορθογώνιο: Στρογγύλεμα γωνιών 67">
            <a:extLst>
              <a:ext uri="{FF2B5EF4-FFF2-40B4-BE49-F238E27FC236}">
                <a16:creationId xmlns:a16="http://schemas.microsoft.com/office/drawing/2014/main" id="{C22FB0EB-EEF1-C67A-585D-1981EB0D7415}"/>
              </a:ext>
            </a:extLst>
          </p:cNvPr>
          <p:cNvSpPr/>
          <p:nvPr/>
        </p:nvSpPr>
        <p:spPr>
          <a:xfrm>
            <a:off x="93613" y="4245679"/>
            <a:ext cx="12024000" cy="2016000"/>
          </a:xfrm>
          <a:prstGeom prst="roundRect">
            <a:avLst/>
          </a:pr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9966" tIns="199966" rIns="199966" bIns="199966" numCol="1" spcCol="1270" anchor="ctr" anchorCtr="0">
            <a:noAutofit/>
          </a:bodyPr>
          <a:lstStyle/>
          <a:p>
            <a:pPr defTabSz="1778000">
              <a:lnSpc>
                <a:spcPct val="90000"/>
              </a:lnSpc>
              <a:spcBef>
                <a:spcPct val="0"/>
              </a:spcBef>
              <a:spcAft>
                <a:spcPct val="35000"/>
              </a:spcAft>
            </a:pPr>
            <a:r>
              <a:rPr lang="el-GR" sz="2400" dirty="0"/>
              <a:t>Και τι σημαίνει αυτό;</a:t>
            </a:r>
          </a:p>
          <a:p>
            <a:pPr defTabSz="1778000">
              <a:lnSpc>
                <a:spcPct val="90000"/>
              </a:lnSpc>
              <a:spcBef>
                <a:spcPct val="0"/>
              </a:spcBef>
              <a:spcAft>
                <a:spcPct val="35000"/>
              </a:spcAft>
            </a:pPr>
            <a:r>
              <a:rPr lang="el-GR" sz="2400" dirty="0"/>
              <a:t>Απαιτείται ένας αντίστροφος διδακτικός σχεδιασμός, όπου η αφετηρία είναι τα </a:t>
            </a:r>
            <a:r>
              <a:rPr lang="el-GR" sz="2400" dirty="0" err="1"/>
              <a:t>ΠΜΑ</a:t>
            </a:r>
            <a:r>
              <a:rPr lang="el-GR" sz="2400" dirty="0"/>
              <a:t> και στη συνέχεια γίνεται η επιλογή δραστηριοτήτων και αξιολόγησης.</a:t>
            </a:r>
          </a:p>
          <a:p>
            <a:pPr defTabSz="1778000">
              <a:lnSpc>
                <a:spcPct val="90000"/>
              </a:lnSpc>
              <a:spcBef>
                <a:spcPct val="0"/>
              </a:spcBef>
              <a:spcAft>
                <a:spcPct val="35000"/>
              </a:spcAft>
            </a:pPr>
            <a:r>
              <a:rPr lang="el-GR" sz="2400" dirty="0"/>
              <a:t>Δημιουργία ενός μαθησιακού περιβάλλοντος με ποικιλομορφία μέσων και ετερογένεια ερεθισμάτων.</a:t>
            </a:r>
            <a:endParaRPr lang="el-GR" sz="2400" kern="1200" dirty="0"/>
          </a:p>
        </p:txBody>
      </p:sp>
      <p:sp>
        <p:nvSpPr>
          <p:cNvPr id="77" name="TextBox 76">
            <a:extLst>
              <a:ext uri="{FF2B5EF4-FFF2-40B4-BE49-F238E27FC236}">
                <a16:creationId xmlns:a16="http://schemas.microsoft.com/office/drawing/2014/main" id="{4D05AACC-0383-C32B-B5E8-EF77EB76F228}"/>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3E9A2C-6410-F541-E42D-27FCD7E9C0A2}"/>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2700" dirty="0">
                <a:solidFill>
                  <a:prstClr val="white"/>
                </a:solidFill>
              </a:rPr>
              <a:t>Εξασφάλιση συνοχής και συνέχειας από τάξη σε τάξη και από βαθμίδα σε βαθμίδα</a:t>
            </a:r>
          </a:p>
        </p:txBody>
      </p:sp>
      <p:sp>
        <p:nvSpPr>
          <p:cNvPr id="5" name="TextBox 4">
            <a:extLst>
              <a:ext uri="{FF2B5EF4-FFF2-40B4-BE49-F238E27FC236}">
                <a16:creationId xmlns:a16="http://schemas.microsoft.com/office/drawing/2014/main" id="{F05543E4-07C7-B9B9-15A3-EB9266616D88}"/>
              </a:ext>
            </a:extLst>
          </p:cNvPr>
          <p:cNvSpPr txBox="1"/>
          <p:nvPr/>
        </p:nvSpPr>
        <p:spPr>
          <a:xfrm>
            <a:off x="115690" y="836712"/>
            <a:ext cx="11951999" cy="1446550"/>
          </a:xfrm>
          <a:prstGeom prst="rect">
            <a:avLst/>
          </a:prstGeom>
          <a:noFill/>
        </p:spPr>
        <p:txBody>
          <a:bodyPr wrap="square">
            <a:spAutoFit/>
          </a:bodyPr>
          <a:lstStyle/>
          <a:p>
            <a:pPr algn="just" defTabSz="914400"/>
            <a:r>
              <a:rPr lang="el-GR" sz="2200" noProof="0" dirty="0"/>
              <a:t>Παράδειγμα ανάπτυξης θεματικής ενότητας «Κανονικότητες</a:t>
            </a:r>
            <a:r>
              <a:rPr lang="en-US" sz="2200" noProof="0" dirty="0"/>
              <a:t> </a:t>
            </a:r>
            <a:r>
              <a:rPr lang="el-GR" sz="2200" noProof="0" dirty="0"/>
              <a:t>- Συναρτήσεις» στο πλαίσιο του θεματικού πεδίου «Αριθμός-Άλγεβρα-Ανάλυση». Από την αναγνώριση κανονικότητας στην Α΄ Δημοτικού έως τη μελέτη μοντέλων πληθυσμών που η μεταβολή τους περιγράφεται με εκθετικές συναρτήσεις, όπως τα κρούσματα COVID 19.</a:t>
            </a:r>
          </a:p>
        </p:txBody>
      </p:sp>
      <p:sp>
        <p:nvSpPr>
          <p:cNvPr id="8" name="TextBox 7">
            <a:extLst>
              <a:ext uri="{FF2B5EF4-FFF2-40B4-BE49-F238E27FC236}">
                <a16:creationId xmlns:a16="http://schemas.microsoft.com/office/drawing/2014/main" id="{EFEA003D-891A-ED98-FFA9-722A1CB9AEDA}"/>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pic>
        <p:nvPicPr>
          <p:cNvPr id="13" name="Εικόνα 12">
            <a:extLst>
              <a:ext uri="{FF2B5EF4-FFF2-40B4-BE49-F238E27FC236}">
                <a16:creationId xmlns:a16="http://schemas.microsoft.com/office/drawing/2014/main" id="{7F558CC2-092A-74DD-451B-2A4C10E7FC38}"/>
              </a:ext>
            </a:extLst>
          </p:cNvPr>
          <p:cNvPicPr>
            <a:picLocks noChangeAspect="1"/>
          </p:cNvPicPr>
          <p:nvPr/>
        </p:nvPicPr>
        <p:blipFill>
          <a:blip r:embed="rId2"/>
          <a:stretch>
            <a:fillRect/>
          </a:stretch>
        </p:blipFill>
        <p:spPr>
          <a:xfrm>
            <a:off x="32803" y="2327974"/>
            <a:ext cx="12100294" cy="3564000"/>
          </a:xfrm>
          <a:prstGeom prst="rect">
            <a:avLst/>
          </a:prstGeom>
        </p:spPr>
      </p:pic>
    </p:spTree>
    <p:extLst>
      <p:ext uri="{BB962C8B-B14F-4D97-AF65-F5344CB8AC3E}">
        <p14:creationId xmlns:p14="http://schemas.microsoft.com/office/powerpoint/2010/main" val="875463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Βέλος: Με γωνία προς τα επάνω 15">
            <a:extLst>
              <a:ext uri="{FF2B5EF4-FFF2-40B4-BE49-F238E27FC236}">
                <a16:creationId xmlns:a16="http://schemas.microsoft.com/office/drawing/2014/main" id="{D8B22101-D359-7F42-1BCE-AF1EC6233A12}"/>
              </a:ext>
            </a:extLst>
          </p:cNvPr>
          <p:cNvSpPr/>
          <p:nvPr/>
        </p:nvSpPr>
        <p:spPr>
          <a:xfrm rot="5400000">
            <a:off x="479378" y="1969125"/>
            <a:ext cx="1040130" cy="1184151"/>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l-GR" sz="2400"/>
          </a:p>
        </p:txBody>
      </p:sp>
      <p:sp>
        <p:nvSpPr>
          <p:cNvPr id="41" name="Ορθογώνιο: Στρογγύλεμα γωνιών 40">
            <a:extLst>
              <a:ext uri="{FF2B5EF4-FFF2-40B4-BE49-F238E27FC236}">
                <a16:creationId xmlns:a16="http://schemas.microsoft.com/office/drawing/2014/main" id="{035F12AF-A47C-42FA-B132-FEDA8B44153D}"/>
              </a:ext>
            </a:extLst>
          </p:cNvPr>
          <p:cNvSpPr/>
          <p:nvPr/>
        </p:nvSpPr>
        <p:spPr>
          <a:xfrm>
            <a:off x="203805" y="816120"/>
            <a:ext cx="3024000" cy="1225619"/>
          </a:xfrm>
          <a:prstGeom prst="roundRect">
            <a:avLst>
              <a:gd name="adj" fmla="val 16670"/>
            </a:avLst>
          </a:prstGeom>
          <a:solidFill>
            <a:srgbClr val="2F5597"/>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lvl="0" algn="ctr" defTabSz="889000">
              <a:lnSpc>
                <a:spcPct val="90000"/>
              </a:lnSpc>
              <a:spcBef>
                <a:spcPct val="0"/>
              </a:spcBef>
              <a:spcAft>
                <a:spcPct val="35000"/>
              </a:spcAft>
            </a:pPr>
            <a:r>
              <a:rPr lang="el-GR" altLang="en-US" sz="2400" dirty="0">
                <a:solidFill>
                  <a:schemeClr val="bg1"/>
                </a:solidFill>
                <a:cs typeface="Times New Roman" panose="02020603050405020304" pitchFamily="18" charset="0"/>
              </a:rPr>
              <a:t>Επιδιωκόμενο Πρόγραμμα Σπουδών</a:t>
            </a:r>
            <a:endParaRPr lang="el-GR" sz="2400" dirty="0">
              <a:solidFill>
                <a:schemeClr val="bg1"/>
              </a:solidFill>
            </a:endParaRPr>
          </a:p>
        </p:txBody>
      </p:sp>
      <p:sp>
        <p:nvSpPr>
          <p:cNvPr id="19" name="Βέλος: Με γωνία προς τα επάνω 18">
            <a:extLst>
              <a:ext uri="{FF2B5EF4-FFF2-40B4-BE49-F238E27FC236}">
                <a16:creationId xmlns:a16="http://schemas.microsoft.com/office/drawing/2014/main" id="{3897B0B8-3590-1C87-1240-7A0A61F55921}"/>
              </a:ext>
            </a:extLst>
          </p:cNvPr>
          <p:cNvSpPr/>
          <p:nvPr/>
        </p:nvSpPr>
        <p:spPr>
          <a:xfrm rot="5400000">
            <a:off x="1845228" y="3345900"/>
            <a:ext cx="1040130" cy="1184151"/>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l-GR" sz="2400"/>
          </a:p>
        </p:txBody>
      </p:sp>
      <p:sp>
        <p:nvSpPr>
          <p:cNvPr id="37" name="Ορθογώνιο: Στρογγύλεμα γωνιών 36">
            <a:extLst>
              <a:ext uri="{FF2B5EF4-FFF2-40B4-BE49-F238E27FC236}">
                <a16:creationId xmlns:a16="http://schemas.microsoft.com/office/drawing/2014/main" id="{ECAA7A48-D177-3C67-1616-2BAFDBD257C7}"/>
              </a:ext>
            </a:extLst>
          </p:cNvPr>
          <p:cNvSpPr/>
          <p:nvPr/>
        </p:nvSpPr>
        <p:spPr>
          <a:xfrm>
            <a:off x="1569656" y="2192895"/>
            <a:ext cx="3024000" cy="1225619"/>
          </a:xfrm>
          <a:prstGeom prst="roundRect">
            <a:avLst>
              <a:gd name="adj" fmla="val 16670"/>
            </a:avLst>
          </a:prstGeom>
          <a:solidFill>
            <a:srgbClr val="2F5597"/>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lvl="0" algn="ctr" defTabSz="889000">
              <a:lnSpc>
                <a:spcPct val="90000"/>
              </a:lnSpc>
              <a:spcBef>
                <a:spcPct val="0"/>
              </a:spcBef>
              <a:spcAft>
                <a:spcPct val="35000"/>
              </a:spcAft>
            </a:pPr>
            <a:r>
              <a:rPr lang="el-GR" altLang="en-US" sz="2400" dirty="0">
                <a:solidFill>
                  <a:schemeClr val="bg1"/>
                </a:solidFill>
                <a:cs typeface="Times New Roman" panose="02020603050405020304" pitchFamily="18" charset="0"/>
              </a:rPr>
              <a:t>Εν δυνάμει πραγματοποιούμενο Πρόγραμμα Σπουδών</a:t>
            </a:r>
            <a:endParaRPr lang="el-GR" sz="2400" dirty="0">
              <a:solidFill>
                <a:schemeClr val="bg1"/>
              </a:solidFill>
              <a:cs typeface="Times New Roman" panose="02020603050405020304" pitchFamily="18" charset="0"/>
            </a:endParaRPr>
          </a:p>
        </p:txBody>
      </p:sp>
      <p:sp>
        <p:nvSpPr>
          <p:cNvPr id="22" name="Βέλος: Με γωνία προς τα επάνω 21">
            <a:extLst>
              <a:ext uri="{FF2B5EF4-FFF2-40B4-BE49-F238E27FC236}">
                <a16:creationId xmlns:a16="http://schemas.microsoft.com/office/drawing/2014/main" id="{D7AB88DC-344F-0639-3E6C-4EC14F0493AE}"/>
              </a:ext>
            </a:extLst>
          </p:cNvPr>
          <p:cNvSpPr/>
          <p:nvPr/>
        </p:nvSpPr>
        <p:spPr>
          <a:xfrm rot="5400000">
            <a:off x="3296965" y="4722676"/>
            <a:ext cx="1040130" cy="1184151"/>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l-GR" sz="2400"/>
          </a:p>
        </p:txBody>
      </p:sp>
      <p:sp>
        <p:nvSpPr>
          <p:cNvPr id="33" name="Ορθογώνιο: Στρογγύλεμα γωνιών 32">
            <a:extLst>
              <a:ext uri="{FF2B5EF4-FFF2-40B4-BE49-F238E27FC236}">
                <a16:creationId xmlns:a16="http://schemas.microsoft.com/office/drawing/2014/main" id="{DD4E1AC7-500B-5506-8940-5CAC3298E6BB}"/>
              </a:ext>
            </a:extLst>
          </p:cNvPr>
          <p:cNvSpPr/>
          <p:nvPr/>
        </p:nvSpPr>
        <p:spPr>
          <a:xfrm>
            <a:off x="2927648" y="3569671"/>
            <a:ext cx="3024000" cy="1225619"/>
          </a:xfrm>
          <a:prstGeom prst="roundRect">
            <a:avLst>
              <a:gd name="adj" fmla="val 16670"/>
            </a:avLst>
          </a:prstGeom>
          <a:solidFill>
            <a:srgbClr val="2F5597"/>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l-GR" altLang="en-US" sz="2400" dirty="0">
                <a:solidFill>
                  <a:schemeClr val="bg1"/>
                </a:solidFill>
                <a:cs typeface="Times New Roman" panose="02020603050405020304" pitchFamily="18" charset="0"/>
              </a:rPr>
              <a:t>Πραγματοποιηθέν Πρόγραμμα Σπουδών</a:t>
            </a:r>
            <a:endParaRPr lang="el-GR" sz="2400" dirty="0">
              <a:solidFill>
                <a:schemeClr val="bg1"/>
              </a:solidFill>
              <a:cs typeface="Times New Roman" panose="02020603050405020304" pitchFamily="18" charset="0"/>
            </a:endParaRPr>
          </a:p>
          <a:p>
            <a:pPr algn="ctr"/>
            <a:endParaRPr lang="el-GR" sz="2400" dirty="0"/>
          </a:p>
        </p:txBody>
      </p:sp>
      <p:sp>
        <p:nvSpPr>
          <p:cNvPr id="29" name="Ορθογώνιο: Στρογγύλεμα γωνιών 28">
            <a:extLst>
              <a:ext uri="{FF2B5EF4-FFF2-40B4-BE49-F238E27FC236}">
                <a16:creationId xmlns:a16="http://schemas.microsoft.com/office/drawing/2014/main" id="{B3AFA585-DA13-B13A-C4FB-BAF7C12FD2D6}"/>
              </a:ext>
            </a:extLst>
          </p:cNvPr>
          <p:cNvSpPr/>
          <p:nvPr/>
        </p:nvSpPr>
        <p:spPr>
          <a:xfrm>
            <a:off x="4379385" y="4946446"/>
            <a:ext cx="3024000" cy="1225619"/>
          </a:xfrm>
          <a:prstGeom prst="roundRect">
            <a:avLst>
              <a:gd name="adj" fmla="val 16670"/>
            </a:avLst>
          </a:prstGeom>
          <a:solidFill>
            <a:srgbClr val="2F5597"/>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lvl="0" algn="ctr" defTabSz="889000">
              <a:lnSpc>
                <a:spcPct val="90000"/>
              </a:lnSpc>
              <a:spcBef>
                <a:spcPct val="0"/>
              </a:spcBef>
              <a:spcAft>
                <a:spcPct val="35000"/>
              </a:spcAft>
            </a:pPr>
            <a:r>
              <a:rPr lang="el-GR" altLang="en-US" sz="2400" dirty="0">
                <a:solidFill>
                  <a:schemeClr val="bg1"/>
                </a:solidFill>
                <a:cs typeface="Times New Roman" panose="02020603050405020304" pitchFamily="18" charset="0"/>
              </a:rPr>
              <a:t>Επιτευχθέν Πρόγραμμα Σπουδών</a:t>
            </a:r>
            <a:endParaRPr lang="el-GR" sz="2400" dirty="0">
              <a:solidFill>
                <a:schemeClr val="bg1"/>
              </a:solidFill>
              <a:cs typeface="Times New Roman" panose="02020603050405020304" pitchFamily="18" charset="0"/>
            </a:endParaRPr>
          </a:p>
        </p:txBody>
      </p:sp>
      <p:sp>
        <p:nvSpPr>
          <p:cNvPr id="44" name="TextBox 43">
            <a:extLst>
              <a:ext uri="{FF2B5EF4-FFF2-40B4-BE49-F238E27FC236}">
                <a16:creationId xmlns:a16="http://schemas.microsoft.com/office/drawing/2014/main" id="{BDB4897F-4770-87E6-B0FC-A30B368C6DE6}"/>
              </a:ext>
            </a:extLst>
          </p:cNvPr>
          <p:cNvSpPr txBox="1"/>
          <p:nvPr/>
        </p:nvSpPr>
        <p:spPr>
          <a:xfrm>
            <a:off x="3229575" y="1049555"/>
            <a:ext cx="8758620" cy="757130"/>
          </a:xfrm>
          <a:prstGeom prst="rect">
            <a:avLst/>
          </a:prstGeom>
          <a:noFill/>
        </p:spPr>
        <p:txBody>
          <a:bodyPr wrap="square" anchor="ctr" anchorCtr="0">
            <a:spAutoFit/>
          </a:bodyPr>
          <a:lstStyle/>
          <a:p>
            <a:pPr marL="228600" lvl="1" indent="-228600" algn="l" defTabSz="889000">
              <a:lnSpc>
                <a:spcPct val="90000"/>
              </a:lnSpc>
              <a:spcBef>
                <a:spcPct val="0"/>
              </a:spcBef>
              <a:spcAft>
                <a:spcPct val="15000"/>
              </a:spcAft>
              <a:buChar char="•"/>
            </a:pPr>
            <a:r>
              <a:rPr lang="el-GR" altLang="en-US" sz="2400" kern="1200" dirty="0">
                <a:latin typeface="+mn-lt"/>
                <a:cs typeface="Times New Roman" panose="02020603050405020304" pitchFamily="18" charset="0"/>
              </a:rPr>
              <a:t>Προσανατολισμοί, Σκοποί, Θεματικά Πεδία, Προσδοκώμενα Μαθησιακά Αποτελέσματα, Μέθοδοι Διδασκαλίας</a:t>
            </a:r>
            <a:endParaRPr lang="el-GR" sz="2400" kern="1200" dirty="0"/>
          </a:p>
        </p:txBody>
      </p:sp>
      <p:sp>
        <p:nvSpPr>
          <p:cNvPr id="46" name="TextBox 45">
            <a:extLst>
              <a:ext uri="{FF2B5EF4-FFF2-40B4-BE49-F238E27FC236}">
                <a16:creationId xmlns:a16="http://schemas.microsoft.com/office/drawing/2014/main" id="{3293D04C-32A7-2ED3-81E1-3AA809B754BC}"/>
              </a:ext>
            </a:extLst>
          </p:cNvPr>
          <p:cNvSpPr txBox="1"/>
          <p:nvPr/>
        </p:nvSpPr>
        <p:spPr>
          <a:xfrm>
            <a:off x="4597047" y="2482539"/>
            <a:ext cx="7391148" cy="757130"/>
          </a:xfrm>
          <a:prstGeom prst="rect">
            <a:avLst/>
          </a:prstGeom>
          <a:noFill/>
        </p:spPr>
        <p:txBody>
          <a:bodyPr wrap="square">
            <a:spAutoFit/>
          </a:bodyPr>
          <a:lstStyle/>
          <a:p>
            <a:pPr marL="228600" lvl="1" indent="-228600" algn="l" defTabSz="889000">
              <a:lnSpc>
                <a:spcPct val="90000"/>
              </a:lnSpc>
              <a:spcBef>
                <a:spcPct val="0"/>
              </a:spcBef>
              <a:spcAft>
                <a:spcPct val="15000"/>
              </a:spcAft>
              <a:buChar char="•"/>
            </a:pPr>
            <a:r>
              <a:rPr lang="el-GR" altLang="en-US" sz="2400" dirty="0">
                <a:cs typeface="Times New Roman" panose="02020603050405020304" pitchFamily="18" charset="0"/>
              </a:rPr>
              <a:t>Πολλαπλό Βιβλίο και άλλο υποστηρικτικό εκπαιδευτικό υλικό </a:t>
            </a:r>
            <a:endParaRPr lang="el-GR" sz="2400" dirty="0">
              <a:cs typeface="Times New Roman" panose="02020603050405020304" pitchFamily="18" charset="0"/>
            </a:endParaRPr>
          </a:p>
        </p:txBody>
      </p:sp>
      <p:sp>
        <p:nvSpPr>
          <p:cNvPr id="48" name="TextBox 47">
            <a:extLst>
              <a:ext uri="{FF2B5EF4-FFF2-40B4-BE49-F238E27FC236}">
                <a16:creationId xmlns:a16="http://schemas.microsoft.com/office/drawing/2014/main" id="{ACB2378A-F8D0-475A-7D7B-613F61094DF1}"/>
              </a:ext>
            </a:extLst>
          </p:cNvPr>
          <p:cNvSpPr txBox="1"/>
          <p:nvPr/>
        </p:nvSpPr>
        <p:spPr>
          <a:xfrm>
            <a:off x="5965199" y="3859315"/>
            <a:ext cx="6022996" cy="757130"/>
          </a:xfrm>
          <a:prstGeom prst="rect">
            <a:avLst/>
          </a:prstGeom>
          <a:noFill/>
        </p:spPr>
        <p:txBody>
          <a:bodyPr wrap="square">
            <a:spAutoFit/>
          </a:bodyPr>
          <a:lstStyle/>
          <a:p>
            <a:pPr marL="228600" lvl="1" indent="-228600" algn="l" defTabSz="889000">
              <a:lnSpc>
                <a:spcPct val="90000"/>
              </a:lnSpc>
              <a:spcBef>
                <a:spcPct val="0"/>
              </a:spcBef>
              <a:spcAft>
                <a:spcPct val="15000"/>
              </a:spcAft>
              <a:buChar char="•"/>
            </a:pPr>
            <a:r>
              <a:rPr lang="el-GR" altLang="en-US" sz="2400" dirty="0">
                <a:cs typeface="Times New Roman" panose="02020603050405020304" pitchFamily="18" charset="0"/>
              </a:rPr>
              <a:t>Διδακτικές Στρατηγικές, Πρακτικές και Δραστηριότητες </a:t>
            </a:r>
            <a:endParaRPr lang="el-GR" sz="2400" dirty="0">
              <a:cs typeface="Times New Roman" panose="02020603050405020304" pitchFamily="18" charset="0"/>
            </a:endParaRPr>
          </a:p>
        </p:txBody>
      </p:sp>
      <p:sp>
        <p:nvSpPr>
          <p:cNvPr id="50" name="TextBox 49">
            <a:extLst>
              <a:ext uri="{FF2B5EF4-FFF2-40B4-BE49-F238E27FC236}">
                <a16:creationId xmlns:a16="http://schemas.microsoft.com/office/drawing/2014/main" id="{38B4A33B-6495-91F1-812D-18674B7B17D2}"/>
              </a:ext>
            </a:extLst>
          </p:cNvPr>
          <p:cNvSpPr txBox="1"/>
          <p:nvPr/>
        </p:nvSpPr>
        <p:spPr>
          <a:xfrm>
            <a:off x="7405360" y="5097590"/>
            <a:ext cx="4582836" cy="1421928"/>
          </a:xfrm>
          <a:prstGeom prst="rect">
            <a:avLst/>
          </a:prstGeom>
          <a:noFill/>
        </p:spPr>
        <p:txBody>
          <a:bodyPr wrap="square">
            <a:spAutoFit/>
          </a:bodyPr>
          <a:lstStyle/>
          <a:p>
            <a:pPr marL="228600" lvl="1" indent="-228600" algn="l" defTabSz="889000">
              <a:lnSpc>
                <a:spcPct val="90000"/>
              </a:lnSpc>
              <a:spcBef>
                <a:spcPct val="0"/>
              </a:spcBef>
              <a:spcAft>
                <a:spcPct val="15000"/>
              </a:spcAft>
              <a:buChar char="•"/>
            </a:pPr>
            <a:r>
              <a:rPr lang="el-GR" altLang="en-US" sz="2400" dirty="0">
                <a:cs typeface="Times New Roman" panose="02020603050405020304" pitchFamily="18" charset="0"/>
              </a:rPr>
              <a:t>Γνώσεις, Ιδέες, Οικοδόμηση/Οικειοποίηση Εννοιών, Δεξιότητες, Ικανότητες, Αξίες &amp; Στάσεις </a:t>
            </a:r>
            <a:endParaRPr lang="el-GR" sz="2400" dirty="0">
              <a:cs typeface="Times New Roman" panose="02020603050405020304" pitchFamily="18" charset="0"/>
            </a:endParaRPr>
          </a:p>
        </p:txBody>
      </p:sp>
      <p:sp>
        <p:nvSpPr>
          <p:cNvPr id="2" name="TextBox 1">
            <a:extLst>
              <a:ext uri="{FF2B5EF4-FFF2-40B4-BE49-F238E27FC236}">
                <a16:creationId xmlns:a16="http://schemas.microsoft.com/office/drawing/2014/main" id="{F0B3637B-FE2D-198D-6101-0E7D63044ED3}"/>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Καθοριστικός ο ρόλος των Εκπαιδευτικών</a:t>
            </a:r>
          </a:p>
        </p:txBody>
      </p:sp>
      <p:sp>
        <p:nvSpPr>
          <p:cNvPr id="4" name="TextBox 3">
            <a:extLst>
              <a:ext uri="{FF2B5EF4-FFF2-40B4-BE49-F238E27FC236}">
                <a16:creationId xmlns:a16="http://schemas.microsoft.com/office/drawing/2014/main" id="{45A153D8-B7C2-FD98-A36A-57AC31461344}"/>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259000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5" name="Ομάδα 74">
            <a:extLst>
              <a:ext uri="{FF2B5EF4-FFF2-40B4-BE49-F238E27FC236}">
                <a16:creationId xmlns:a16="http://schemas.microsoft.com/office/drawing/2014/main" id="{F27DFBC0-05C0-5F62-AAFE-EDBCAB7679A6}"/>
              </a:ext>
            </a:extLst>
          </p:cNvPr>
          <p:cNvGrpSpPr/>
          <p:nvPr/>
        </p:nvGrpSpPr>
        <p:grpSpPr>
          <a:xfrm>
            <a:off x="667941" y="988568"/>
            <a:ext cx="1527002" cy="931507"/>
            <a:chOff x="1301202" y="1491489"/>
            <a:chExt cx="1335920" cy="931507"/>
          </a:xfrm>
        </p:grpSpPr>
        <p:grpSp>
          <p:nvGrpSpPr>
            <p:cNvPr id="57" name="Ομάδα 56">
              <a:extLst>
                <a:ext uri="{FF2B5EF4-FFF2-40B4-BE49-F238E27FC236}">
                  <a16:creationId xmlns:a16="http://schemas.microsoft.com/office/drawing/2014/main" id="{70BEDB38-3AB3-328B-E8EB-E92DB89DE310}"/>
                </a:ext>
              </a:extLst>
            </p:cNvPr>
            <p:cNvGrpSpPr/>
            <p:nvPr/>
          </p:nvGrpSpPr>
          <p:grpSpPr>
            <a:xfrm>
              <a:off x="1362217" y="1491489"/>
              <a:ext cx="1189621" cy="759501"/>
              <a:chOff x="1362217" y="1491489"/>
              <a:chExt cx="1189621" cy="759501"/>
            </a:xfrm>
          </p:grpSpPr>
          <p:sp>
            <p:nvSpPr>
              <p:cNvPr id="30" name="Τόξο 29">
                <a:extLst>
                  <a:ext uri="{FF2B5EF4-FFF2-40B4-BE49-F238E27FC236}">
                    <a16:creationId xmlns:a16="http://schemas.microsoft.com/office/drawing/2014/main" id="{0467CE64-1AD5-F82E-85F1-57387D78C4CB}"/>
                  </a:ext>
                </a:extLst>
              </p:cNvPr>
              <p:cNvSpPr/>
              <p:nvPr/>
            </p:nvSpPr>
            <p:spPr>
              <a:xfrm>
                <a:off x="1362217" y="1499328"/>
                <a:ext cx="1189621" cy="743822"/>
              </a:xfrm>
              <a:prstGeom prst="arc">
                <a:avLst>
                  <a:gd name="adj1" fmla="val 1403617"/>
                  <a:gd name="adj2" fmla="val 9128917"/>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sp>
            <p:nvSpPr>
              <p:cNvPr id="32" name="Τόξο 31">
                <a:extLst>
                  <a:ext uri="{FF2B5EF4-FFF2-40B4-BE49-F238E27FC236}">
                    <a16:creationId xmlns:a16="http://schemas.microsoft.com/office/drawing/2014/main" id="{852EDBE0-4461-A952-D6F7-5CB18ADD4786}"/>
                  </a:ext>
                </a:extLst>
              </p:cNvPr>
              <p:cNvSpPr/>
              <p:nvPr/>
            </p:nvSpPr>
            <p:spPr>
              <a:xfrm>
                <a:off x="1362217" y="1491489"/>
                <a:ext cx="1189621" cy="759501"/>
              </a:xfrm>
              <a:prstGeom prst="arc">
                <a:avLst>
                  <a:gd name="adj1" fmla="val 12368695"/>
                  <a:gd name="adj2" fmla="val 20393014"/>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grpSp>
        <p:sp>
          <p:nvSpPr>
            <p:cNvPr id="53" name="TextBox 52">
              <a:extLst>
                <a:ext uri="{FF2B5EF4-FFF2-40B4-BE49-F238E27FC236}">
                  <a16:creationId xmlns:a16="http://schemas.microsoft.com/office/drawing/2014/main" id="{4A68D0F2-E786-1C26-4BF2-A1B8051AE4FD}"/>
                </a:ext>
              </a:extLst>
            </p:cNvPr>
            <p:cNvSpPr txBox="1"/>
            <p:nvPr/>
          </p:nvSpPr>
          <p:spPr>
            <a:xfrm>
              <a:off x="1301202" y="1665866"/>
              <a:ext cx="1335920" cy="757130"/>
            </a:xfrm>
            <a:prstGeom prst="rect">
              <a:avLst/>
            </a:prstGeom>
            <a:noFill/>
          </p:spPr>
          <p:txBody>
            <a:bodyPr wrap="square">
              <a:spAutoFit/>
            </a:bodyPr>
            <a:lstStyle/>
            <a:p>
              <a:pPr marL="0" lvl="0" indent="0" algn="ctr" defTabSz="1066800">
                <a:lnSpc>
                  <a:spcPct val="90000"/>
                </a:lnSpc>
                <a:spcBef>
                  <a:spcPct val="0"/>
                </a:spcBef>
                <a:spcAft>
                  <a:spcPct val="35000"/>
                </a:spcAft>
                <a:buNone/>
              </a:pPr>
              <a:r>
                <a:rPr lang="el-GR" sz="2400" kern="1200" dirty="0"/>
                <a:t>Τι είδους</a:t>
              </a:r>
              <a:r>
                <a:rPr lang="en-US" sz="2400" kern="1200" dirty="0"/>
                <a:t>:</a:t>
              </a:r>
              <a:endParaRPr lang="fr-BE" sz="2400" kern="1200" dirty="0"/>
            </a:p>
          </p:txBody>
        </p:sp>
      </p:grpSp>
      <p:grpSp>
        <p:nvGrpSpPr>
          <p:cNvPr id="76" name="Ομάδα 75">
            <a:extLst>
              <a:ext uri="{FF2B5EF4-FFF2-40B4-BE49-F238E27FC236}">
                <a16:creationId xmlns:a16="http://schemas.microsoft.com/office/drawing/2014/main" id="{19C47BD3-3B32-CC0C-3B69-5FC628CB3273}"/>
              </a:ext>
            </a:extLst>
          </p:cNvPr>
          <p:cNvGrpSpPr/>
          <p:nvPr/>
        </p:nvGrpSpPr>
        <p:grpSpPr>
          <a:xfrm>
            <a:off x="2805174" y="988568"/>
            <a:ext cx="1994681" cy="759501"/>
            <a:chOff x="3431703" y="1491489"/>
            <a:chExt cx="1937990" cy="759501"/>
          </a:xfrm>
        </p:grpSpPr>
        <p:grpSp>
          <p:nvGrpSpPr>
            <p:cNvPr id="58" name="Ομάδα 57">
              <a:extLst>
                <a:ext uri="{FF2B5EF4-FFF2-40B4-BE49-F238E27FC236}">
                  <a16:creationId xmlns:a16="http://schemas.microsoft.com/office/drawing/2014/main" id="{A6321182-CD6D-59F2-2840-A8C364C014FC}"/>
                </a:ext>
              </a:extLst>
            </p:cNvPr>
            <p:cNvGrpSpPr/>
            <p:nvPr/>
          </p:nvGrpSpPr>
          <p:grpSpPr>
            <a:xfrm>
              <a:off x="3747739" y="1491489"/>
              <a:ext cx="1189621" cy="759501"/>
              <a:chOff x="1362217" y="1491489"/>
              <a:chExt cx="1189621" cy="759501"/>
            </a:xfrm>
          </p:grpSpPr>
          <p:sp>
            <p:nvSpPr>
              <p:cNvPr id="59" name="Τόξο 58">
                <a:extLst>
                  <a:ext uri="{FF2B5EF4-FFF2-40B4-BE49-F238E27FC236}">
                    <a16:creationId xmlns:a16="http://schemas.microsoft.com/office/drawing/2014/main" id="{120FA2E5-0409-C5C4-E1FE-FBB83A1DA829}"/>
                  </a:ext>
                </a:extLst>
              </p:cNvPr>
              <p:cNvSpPr/>
              <p:nvPr/>
            </p:nvSpPr>
            <p:spPr>
              <a:xfrm>
                <a:off x="1362217" y="1499328"/>
                <a:ext cx="1189621" cy="743822"/>
              </a:xfrm>
              <a:prstGeom prst="arc">
                <a:avLst>
                  <a:gd name="adj1" fmla="val 1403617"/>
                  <a:gd name="adj2" fmla="val 9128917"/>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sp>
            <p:nvSpPr>
              <p:cNvPr id="60" name="Τόξο 59">
                <a:extLst>
                  <a:ext uri="{FF2B5EF4-FFF2-40B4-BE49-F238E27FC236}">
                    <a16:creationId xmlns:a16="http://schemas.microsoft.com/office/drawing/2014/main" id="{64CA7820-52F0-7F03-4D4B-1CFFC7A24BF8}"/>
                  </a:ext>
                </a:extLst>
              </p:cNvPr>
              <p:cNvSpPr/>
              <p:nvPr/>
            </p:nvSpPr>
            <p:spPr>
              <a:xfrm>
                <a:off x="1362217" y="1491489"/>
                <a:ext cx="1189621" cy="759501"/>
              </a:xfrm>
              <a:prstGeom prst="arc">
                <a:avLst>
                  <a:gd name="adj1" fmla="val 12368695"/>
                  <a:gd name="adj2" fmla="val 20393014"/>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grpSp>
        <p:sp>
          <p:nvSpPr>
            <p:cNvPr id="63" name="TextBox 62">
              <a:extLst>
                <a:ext uri="{FF2B5EF4-FFF2-40B4-BE49-F238E27FC236}">
                  <a16:creationId xmlns:a16="http://schemas.microsoft.com/office/drawing/2014/main" id="{84761A42-6E65-0EA6-0D83-2AD3BD43B5D0}"/>
                </a:ext>
              </a:extLst>
            </p:cNvPr>
            <p:cNvSpPr txBox="1"/>
            <p:nvPr/>
          </p:nvSpPr>
          <p:spPr>
            <a:xfrm>
              <a:off x="3431703" y="1672723"/>
              <a:ext cx="1937990" cy="424732"/>
            </a:xfrm>
            <a:prstGeom prst="rect">
              <a:avLst/>
            </a:prstGeom>
            <a:noFill/>
          </p:spPr>
          <p:txBody>
            <a:bodyPr wrap="square">
              <a:spAutoFit/>
            </a:bodyPr>
            <a:lstStyle/>
            <a:p>
              <a:pPr marL="0" lvl="0" indent="0" algn="ctr" defTabSz="1066800">
                <a:lnSpc>
                  <a:spcPct val="90000"/>
                </a:lnSpc>
                <a:spcBef>
                  <a:spcPct val="0"/>
                </a:spcBef>
                <a:spcAft>
                  <a:spcPct val="35000"/>
                </a:spcAft>
                <a:buNone/>
              </a:pPr>
              <a:r>
                <a:rPr lang="el-GR" sz="2400" kern="1200" dirty="0"/>
                <a:t>Εκπαιδευτικός</a:t>
              </a:r>
              <a:endParaRPr lang="fr-BE" sz="2400" kern="1200" dirty="0"/>
            </a:p>
          </p:txBody>
        </p:sp>
      </p:grpSp>
      <p:grpSp>
        <p:nvGrpSpPr>
          <p:cNvPr id="77" name="Ομάδα 76">
            <a:extLst>
              <a:ext uri="{FF2B5EF4-FFF2-40B4-BE49-F238E27FC236}">
                <a16:creationId xmlns:a16="http://schemas.microsoft.com/office/drawing/2014/main" id="{ABCA2D11-A536-7B2B-0E4B-B8AB7C3C243D}"/>
              </a:ext>
            </a:extLst>
          </p:cNvPr>
          <p:cNvGrpSpPr/>
          <p:nvPr/>
        </p:nvGrpSpPr>
        <p:grpSpPr>
          <a:xfrm>
            <a:off x="5237098" y="980728"/>
            <a:ext cx="3235166" cy="759501"/>
            <a:chOff x="5569430" y="1483649"/>
            <a:chExt cx="3235166" cy="759501"/>
          </a:xfrm>
        </p:grpSpPr>
        <p:sp>
          <p:nvSpPr>
            <p:cNvPr id="51" name="TextBox 50">
              <a:extLst>
                <a:ext uri="{FF2B5EF4-FFF2-40B4-BE49-F238E27FC236}">
                  <a16:creationId xmlns:a16="http://schemas.microsoft.com/office/drawing/2014/main" id="{6107A180-50AD-27BF-2856-82BE2D0B7E42}"/>
                </a:ext>
              </a:extLst>
            </p:cNvPr>
            <p:cNvSpPr txBox="1"/>
            <p:nvPr/>
          </p:nvSpPr>
          <p:spPr>
            <a:xfrm>
              <a:off x="5569430" y="1672723"/>
              <a:ext cx="3235166" cy="424732"/>
            </a:xfrm>
            <a:prstGeom prst="rect">
              <a:avLst/>
            </a:prstGeom>
            <a:noFill/>
          </p:spPr>
          <p:txBody>
            <a:bodyPr wrap="square">
              <a:spAutoFit/>
            </a:bodyPr>
            <a:lstStyle/>
            <a:p>
              <a:pPr marL="0" lvl="0" indent="0" algn="ctr" defTabSz="1066800">
                <a:lnSpc>
                  <a:spcPct val="90000"/>
                </a:lnSpc>
                <a:spcBef>
                  <a:spcPct val="0"/>
                </a:spcBef>
                <a:spcAft>
                  <a:spcPct val="35000"/>
                </a:spcAft>
                <a:buNone/>
              </a:pPr>
              <a:r>
                <a:rPr lang="el-GR" sz="2400" kern="1200" dirty="0"/>
                <a:t>Μαθησιακό περιβάλλον  </a:t>
              </a:r>
              <a:endParaRPr lang="fr-BE" sz="2400" kern="1200" dirty="0"/>
            </a:p>
          </p:txBody>
        </p:sp>
        <p:grpSp>
          <p:nvGrpSpPr>
            <p:cNvPr id="69" name="Ομάδα 68">
              <a:extLst>
                <a:ext uri="{FF2B5EF4-FFF2-40B4-BE49-F238E27FC236}">
                  <a16:creationId xmlns:a16="http://schemas.microsoft.com/office/drawing/2014/main" id="{90E63700-E77B-45C8-F5A4-2603EE885604}"/>
                </a:ext>
              </a:extLst>
            </p:cNvPr>
            <p:cNvGrpSpPr/>
            <p:nvPr/>
          </p:nvGrpSpPr>
          <p:grpSpPr>
            <a:xfrm>
              <a:off x="6462040" y="1483649"/>
              <a:ext cx="1189621" cy="759501"/>
              <a:chOff x="1362217" y="1491489"/>
              <a:chExt cx="1189621" cy="759501"/>
            </a:xfrm>
          </p:grpSpPr>
          <p:sp>
            <p:nvSpPr>
              <p:cNvPr id="70" name="Τόξο 69">
                <a:extLst>
                  <a:ext uri="{FF2B5EF4-FFF2-40B4-BE49-F238E27FC236}">
                    <a16:creationId xmlns:a16="http://schemas.microsoft.com/office/drawing/2014/main" id="{ECD239F9-1C7D-01B6-2680-9CAC690441A7}"/>
                  </a:ext>
                </a:extLst>
              </p:cNvPr>
              <p:cNvSpPr/>
              <p:nvPr/>
            </p:nvSpPr>
            <p:spPr>
              <a:xfrm>
                <a:off x="1362217" y="1499328"/>
                <a:ext cx="1189621" cy="743822"/>
              </a:xfrm>
              <a:prstGeom prst="arc">
                <a:avLst>
                  <a:gd name="adj1" fmla="val 1403617"/>
                  <a:gd name="adj2" fmla="val 9128917"/>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sp>
            <p:nvSpPr>
              <p:cNvPr id="71" name="Τόξο 70">
                <a:extLst>
                  <a:ext uri="{FF2B5EF4-FFF2-40B4-BE49-F238E27FC236}">
                    <a16:creationId xmlns:a16="http://schemas.microsoft.com/office/drawing/2014/main" id="{AA26A184-EA11-63BC-21FF-217743F43A4F}"/>
                  </a:ext>
                </a:extLst>
              </p:cNvPr>
              <p:cNvSpPr/>
              <p:nvPr/>
            </p:nvSpPr>
            <p:spPr>
              <a:xfrm>
                <a:off x="1362217" y="1491489"/>
                <a:ext cx="1189621" cy="759501"/>
              </a:xfrm>
              <a:prstGeom prst="arc">
                <a:avLst>
                  <a:gd name="adj1" fmla="val 12368695"/>
                  <a:gd name="adj2" fmla="val 20393014"/>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grpSp>
      </p:grpSp>
      <p:grpSp>
        <p:nvGrpSpPr>
          <p:cNvPr id="78" name="Ομάδα 77">
            <a:extLst>
              <a:ext uri="{FF2B5EF4-FFF2-40B4-BE49-F238E27FC236}">
                <a16:creationId xmlns:a16="http://schemas.microsoft.com/office/drawing/2014/main" id="{110CF4E3-9653-87D1-7A7E-8FF45708B666}"/>
              </a:ext>
            </a:extLst>
          </p:cNvPr>
          <p:cNvGrpSpPr/>
          <p:nvPr/>
        </p:nvGrpSpPr>
        <p:grpSpPr>
          <a:xfrm>
            <a:off x="8822173" y="980728"/>
            <a:ext cx="2632144" cy="759501"/>
            <a:chOff x="9264352" y="1483649"/>
            <a:chExt cx="2632144" cy="759501"/>
          </a:xfrm>
        </p:grpSpPr>
        <p:sp>
          <p:nvSpPr>
            <p:cNvPr id="68" name="TextBox 67">
              <a:extLst>
                <a:ext uri="{FF2B5EF4-FFF2-40B4-BE49-F238E27FC236}">
                  <a16:creationId xmlns:a16="http://schemas.microsoft.com/office/drawing/2014/main" id="{01D37B1C-8D74-A358-832C-06DA79E773D9}"/>
                </a:ext>
              </a:extLst>
            </p:cNvPr>
            <p:cNvSpPr txBox="1"/>
            <p:nvPr/>
          </p:nvSpPr>
          <p:spPr>
            <a:xfrm>
              <a:off x="9264352" y="1652029"/>
              <a:ext cx="2632144" cy="461665"/>
            </a:xfrm>
            <a:prstGeom prst="rect">
              <a:avLst/>
            </a:prstGeom>
            <a:noFill/>
          </p:spPr>
          <p:txBody>
            <a:bodyPr wrap="square">
              <a:spAutoFit/>
            </a:bodyPr>
            <a:lstStyle/>
            <a:p>
              <a:r>
                <a:rPr lang="el-GR" sz="2400" dirty="0"/>
                <a:t>Μαθητής – Πολίτης </a:t>
              </a:r>
            </a:p>
          </p:txBody>
        </p:sp>
        <p:grpSp>
          <p:nvGrpSpPr>
            <p:cNvPr id="72" name="Ομάδα 71">
              <a:extLst>
                <a:ext uri="{FF2B5EF4-FFF2-40B4-BE49-F238E27FC236}">
                  <a16:creationId xmlns:a16="http://schemas.microsoft.com/office/drawing/2014/main" id="{57E6F778-3118-6D0E-D40B-09264882330F}"/>
                </a:ext>
              </a:extLst>
            </p:cNvPr>
            <p:cNvGrpSpPr/>
            <p:nvPr/>
          </p:nvGrpSpPr>
          <p:grpSpPr>
            <a:xfrm>
              <a:off x="9898742" y="1483649"/>
              <a:ext cx="1189621" cy="759501"/>
              <a:chOff x="1362217" y="1491489"/>
              <a:chExt cx="1189621" cy="759501"/>
            </a:xfrm>
          </p:grpSpPr>
          <p:sp>
            <p:nvSpPr>
              <p:cNvPr id="73" name="Τόξο 72">
                <a:extLst>
                  <a:ext uri="{FF2B5EF4-FFF2-40B4-BE49-F238E27FC236}">
                    <a16:creationId xmlns:a16="http://schemas.microsoft.com/office/drawing/2014/main" id="{14EB563C-A93F-2DC7-A68E-5B05F556BC38}"/>
                  </a:ext>
                </a:extLst>
              </p:cNvPr>
              <p:cNvSpPr/>
              <p:nvPr/>
            </p:nvSpPr>
            <p:spPr>
              <a:xfrm>
                <a:off x="1362217" y="1499328"/>
                <a:ext cx="1189621" cy="743822"/>
              </a:xfrm>
              <a:prstGeom prst="arc">
                <a:avLst>
                  <a:gd name="adj1" fmla="val 1403617"/>
                  <a:gd name="adj2" fmla="val 9128917"/>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sp>
            <p:nvSpPr>
              <p:cNvPr id="74" name="Τόξο 73">
                <a:extLst>
                  <a:ext uri="{FF2B5EF4-FFF2-40B4-BE49-F238E27FC236}">
                    <a16:creationId xmlns:a16="http://schemas.microsoft.com/office/drawing/2014/main" id="{C64A5537-C9E8-7D64-D344-48B2CEAE66B4}"/>
                  </a:ext>
                </a:extLst>
              </p:cNvPr>
              <p:cNvSpPr/>
              <p:nvPr/>
            </p:nvSpPr>
            <p:spPr>
              <a:xfrm>
                <a:off x="1362217" y="1491489"/>
                <a:ext cx="1189621" cy="759501"/>
              </a:xfrm>
              <a:prstGeom prst="arc">
                <a:avLst>
                  <a:gd name="adj1" fmla="val 12368695"/>
                  <a:gd name="adj2" fmla="val 20393014"/>
                </a:avLst>
              </a:prstGeom>
            </p:spPr>
            <p:style>
              <a:lnRef idx="2">
                <a:schemeClr val="accent2">
                  <a:hueOff val="0"/>
                  <a:satOff val="0"/>
                  <a:lumOff val="0"/>
                  <a:alphaOff val="0"/>
                </a:schemeClr>
              </a:lnRef>
              <a:fillRef idx="0">
                <a:schemeClr val="accent2">
                  <a:hueOff val="0"/>
                  <a:satOff val="0"/>
                  <a:lumOff val="0"/>
                  <a:alphaOff val="0"/>
                </a:schemeClr>
              </a:fillRef>
              <a:effectRef idx="0">
                <a:schemeClr val="accent2">
                  <a:hueOff val="0"/>
                  <a:satOff val="0"/>
                  <a:lumOff val="0"/>
                  <a:alphaOff val="0"/>
                </a:schemeClr>
              </a:effectRef>
              <a:fontRef idx="minor">
                <a:schemeClr val="tx1">
                  <a:hueOff val="0"/>
                  <a:satOff val="0"/>
                  <a:lumOff val="0"/>
                  <a:alphaOff val="0"/>
                </a:schemeClr>
              </a:fontRef>
            </p:style>
            <p:txBody>
              <a:bodyPr/>
              <a:lstStyle/>
              <a:p>
                <a:endParaRPr lang="el-GR" sz="2400"/>
              </a:p>
            </p:txBody>
          </p:sp>
        </p:grpSp>
      </p:grpSp>
      <p:sp>
        <p:nvSpPr>
          <p:cNvPr id="89" name="Ορθογώνιο 88">
            <a:extLst>
              <a:ext uri="{FF2B5EF4-FFF2-40B4-BE49-F238E27FC236}">
                <a16:creationId xmlns:a16="http://schemas.microsoft.com/office/drawing/2014/main" id="{40733F99-2452-4171-D4F6-771A311FB8AC}"/>
              </a:ext>
            </a:extLst>
          </p:cNvPr>
          <p:cNvSpPr/>
          <p:nvPr/>
        </p:nvSpPr>
        <p:spPr>
          <a:xfrm>
            <a:off x="191344" y="2149687"/>
            <a:ext cx="4573315" cy="2271561"/>
          </a:xfrm>
          <a:prstGeom prst="rect">
            <a:avLst/>
          </a:prstGeom>
        </p:spPr>
        <p:style>
          <a:lnRef idx="2">
            <a:schemeClr val="accent1">
              <a:shade val="5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l-GR" sz="2400" dirty="0"/>
          </a:p>
          <a:p>
            <a:pPr algn="ctr"/>
            <a:r>
              <a:rPr lang="el-GR" sz="2400" dirty="0"/>
              <a:t>Σχεδιαστής | Εμψυχωτής</a:t>
            </a:r>
          </a:p>
          <a:p>
            <a:pPr algn="ctr"/>
            <a:r>
              <a:rPr lang="el-GR" sz="2400" dirty="0"/>
              <a:t>Συντονιστής | Καθοδηγητής</a:t>
            </a:r>
          </a:p>
          <a:p>
            <a:pPr algn="ctr"/>
            <a:r>
              <a:rPr lang="el-GR" sz="2400" dirty="0"/>
              <a:t>Στοχαστικός |Διευκολυντής</a:t>
            </a:r>
          </a:p>
          <a:p>
            <a:pPr algn="ctr"/>
            <a:r>
              <a:rPr lang="el-GR" sz="2400" dirty="0"/>
              <a:t>Επιμελητής της εμπειρίας μάθησης</a:t>
            </a:r>
            <a:endParaRPr lang="fr-BE" sz="2400" dirty="0"/>
          </a:p>
        </p:txBody>
      </p:sp>
      <p:sp>
        <p:nvSpPr>
          <p:cNvPr id="87" name="Ορθογώνιο: Στρογγύλεμα γωνιών 86">
            <a:extLst>
              <a:ext uri="{FF2B5EF4-FFF2-40B4-BE49-F238E27FC236}">
                <a16:creationId xmlns:a16="http://schemas.microsoft.com/office/drawing/2014/main" id="{6802ACFF-1A76-FB54-A0BF-49D6AE2BE31F}"/>
              </a:ext>
            </a:extLst>
          </p:cNvPr>
          <p:cNvSpPr/>
          <p:nvPr/>
        </p:nvSpPr>
        <p:spPr>
          <a:xfrm>
            <a:off x="844299" y="1862328"/>
            <a:ext cx="2562354" cy="590400"/>
          </a:xfrm>
          <a:prstGeom prst="roundRect">
            <a:avLst/>
          </a:prstGeom>
        </p:spPr>
        <p:style>
          <a:lnRef idx="2">
            <a:schemeClr val="lt1">
              <a:hueOff val="0"/>
              <a:satOff val="0"/>
              <a:lumOff val="0"/>
              <a:alphaOff val="0"/>
            </a:schemeClr>
          </a:lnRef>
          <a:fillRef idx="1">
            <a:schemeClr val="accent1">
              <a:shade val="50000"/>
              <a:hueOff val="0"/>
              <a:satOff val="0"/>
              <a:lumOff val="0"/>
              <a:alphaOff val="0"/>
            </a:schemeClr>
          </a:fillRef>
          <a:effectRef idx="0">
            <a:schemeClr val="accent1">
              <a:shade val="50000"/>
              <a:hueOff val="0"/>
              <a:satOff val="0"/>
              <a:lumOff val="0"/>
              <a:alphaOff val="0"/>
            </a:schemeClr>
          </a:effectRef>
          <a:fontRef idx="minor">
            <a:schemeClr val="lt1"/>
          </a:fontRef>
        </p:style>
        <p:txBody>
          <a:bodyPr anchor="ctr" anchorCtr="0"/>
          <a:lstStyle/>
          <a:p>
            <a:pPr lvl="0" algn="ctr" defTabSz="800100">
              <a:lnSpc>
                <a:spcPct val="90000"/>
              </a:lnSpc>
              <a:spcBef>
                <a:spcPct val="0"/>
              </a:spcBef>
              <a:spcAft>
                <a:spcPct val="35000"/>
              </a:spcAft>
            </a:pPr>
            <a:r>
              <a:rPr lang="el-GR" sz="2400" dirty="0"/>
              <a:t>Εκπαιδευτικός</a:t>
            </a:r>
            <a:endParaRPr lang="fr-BE" sz="2400" dirty="0"/>
          </a:p>
        </p:txBody>
      </p:sp>
      <p:sp>
        <p:nvSpPr>
          <p:cNvPr id="95" name="Ορθογώνιο 94">
            <a:extLst>
              <a:ext uri="{FF2B5EF4-FFF2-40B4-BE49-F238E27FC236}">
                <a16:creationId xmlns:a16="http://schemas.microsoft.com/office/drawing/2014/main" id="{81B2253B-20EB-28D8-D143-F1C0F8ACD0AE}"/>
              </a:ext>
            </a:extLst>
          </p:cNvPr>
          <p:cNvSpPr/>
          <p:nvPr/>
        </p:nvSpPr>
        <p:spPr>
          <a:xfrm>
            <a:off x="4983340" y="2122363"/>
            <a:ext cx="7089324" cy="2309414"/>
          </a:xfrm>
          <a:prstGeom prst="rect">
            <a:avLst/>
          </a:prstGeom>
        </p:spPr>
        <p:style>
          <a:lnRef idx="2">
            <a:schemeClr val="accent1">
              <a:shade val="5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171450" lvl="1" indent="-171450" defTabSz="755650">
              <a:lnSpc>
                <a:spcPct val="90000"/>
              </a:lnSpc>
              <a:spcBef>
                <a:spcPct val="0"/>
              </a:spcBef>
              <a:spcAft>
                <a:spcPct val="15000"/>
              </a:spcAft>
              <a:buChar char="•"/>
            </a:pPr>
            <a:endParaRPr lang="el-GR" sz="2400" dirty="0"/>
          </a:p>
          <a:p>
            <a:pPr marL="171450" lvl="1" indent="-171450" defTabSz="755650">
              <a:lnSpc>
                <a:spcPct val="90000"/>
              </a:lnSpc>
              <a:spcBef>
                <a:spcPct val="0"/>
              </a:spcBef>
              <a:spcAft>
                <a:spcPct val="15000"/>
              </a:spcAft>
              <a:buChar char="•"/>
            </a:pPr>
            <a:r>
              <a:rPr lang="el-GR" sz="2400" dirty="0"/>
              <a:t>Κριτικά – δημιουργικά  σκεπτόμενος</a:t>
            </a:r>
            <a:endParaRPr lang="fr-BE" sz="2400" dirty="0"/>
          </a:p>
          <a:p>
            <a:pPr marL="171450" lvl="1" indent="-171450" defTabSz="755650">
              <a:lnSpc>
                <a:spcPct val="90000"/>
              </a:lnSpc>
              <a:spcBef>
                <a:spcPct val="0"/>
              </a:spcBef>
              <a:spcAft>
                <a:spcPct val="15000"/>
              </a:spcAft>
              <a:buChar char="•"/>
            </a:pPr>
            <a:r>
              <a:rPr lang="el-GR" sz="2400" dirty="0"/>
              <a:t>Τεχνολογικά και ψηφιακά εγγράμματος </a:t>
            </a:r>
            <a:endParaRPr lang="fr-BE" sz="2400" dirty="0"/>
          </a:p>
          <a:p>
            <a:pPr marL="171450" lvl="1" indent="-171450" defTabSz="755650">
              <a:lnSpc>
                <a:spcPct val="90000"/>
              </a:lnSpc>
              <a:spcBef>
                <a:spcPct val="0"/>
              </a:spcBef>
              <a:spcAft>
                <a:spcPct val="15000"/>
              </a:spcAft>
              <a:buChar char="•"/>
            </a:pPr>
            <a:r>
              <a:rPr lang="el-GR" sz="2400" dirty="0"/>
              <a:t>Ικανός να επιλύει προβλήματα / λαμβάνει αποφάσεις </a:t>
            </a:r>
            <a:endParaRPr lang="fr-BE" sz="2400" dirty="0"/>
          </a:p>
          <a:p>
            <a:pPr marL="171450" lvl="1" indent="-171450" defTabSz="755650">
              <a:lnSpc>
                <a:spcPct val="90000"/>
              </a:lnSpc>
              <a:spcBef>
                <a:spcPct val="0"/>
              </a:spcBef>
              <a:spcAft>
                <a:spcPct val="15000"/>
              </a:spcAft>
              <a:buChar char="•"/>
            </a:pPr>
            <a:r>
              <a:rPr lang="el-GR" sz="2400" dirty="0"/>
              <a:t>Υπεύθυνος - Συνεργατικός - Επικοινωνιακός</a:t>
            </a:r>
            <a:endParaRPr lang="fr-BE" sz="2400" dirty="0"/>
          </a:p>
          <a:p>
            <a:pPr marL="171450" lvl="1" indent="-171450" defTabSz="755650">
              <a:lnSpc>
                <a:spcPct val="90000"/>
              </a:lnSpc>
              <a:spcBef>
                <a:spcPct val="0"/>
              </a:spcBef>
              <a:spcAft>
                <a:spcPct val="15000"/>
              </a:spcAft>
              <a:buChar char="•"/>
            </a:pPr>
            <a:r>
              <a:rPr lang="el-GR" sz="2400" dirty="0"/>
              <a:t>Περιβαλλοντικά και κοινωνικά ευαισθητοποιημένος</a:t>
            </a:r>
            <a:endParaRPr lang="fr-BE" sz="2400" dirty="0"/>
          </a:p>
        </p:txBody>
      </p:sp>
      <p:sp>
        <p:nvSpPr>
          <p:cNvPr id="97" name="Ορθογώνιο: Στρογγύλεμα γωνιών 96">
            <a:extLst>
              <a:ext uri="{FF2B5EF4-FFF2-40B4-BE49-F238E27FC236}">
                <a16:creationId xmlns:a16="http://schemas.microsoft.com/office/drawing/2014/main" id="{A26BB9C7-69B2-94D1-58DB-9802FC736CB9}"/>
              </a:ext>
            </a:extLst>
          </p:cNvPr>
          <p:cNvSpPr/>
          <p:nvPr/>
        </p:nvSpPr>
        <p:spPr>
          <a:xfrm>
            <a:off x="7208661" y="1772816"/>
            <a:ext cx="2562354" cy="590400"/>
          </a:xfrm>
          <a:prstGeom prst="roundRect">
            <a:avLst/>
          </a:prstGeom>
        </p:spPr>
        <p:style>
          <a:lnRef idx="2">
            <a:schemeClr val="lt1">
              <a:hueOff val="0"/>
              <a:satOff val="0"/>
              <a:lumOff val="0"/>
              <a:alphaOff val="0"/>
            </a:schemeClr>
          </a:lnRef>
          <a:fillRef idx="1">
            <a:schemeClr val="accent1">
              <a:shade val="50000"/>
              <a:hueOff val="0"/>
              <a:satOff val="0"/>
              <a:lumOff val="0"/>
              <a:alphaOff val="0"/>
            </a:schemeClr>
          </a:fillRef>
          <a:effectRef idx="0">
            <a:schemeClr val="accent1">
              <a:shade val="50000"/>
              <a:hueOff val="0"/>
              <a:satOff val="0"/>
              <a:lumOff val="0"/>
              <a:alphaOff val="0"/>
            </a:schemeClr>
          </a:effectRef>
          <a:fontRef idx="minor">
            <a:schemeClr val="lt1"/>
          </a:fontRef>
        </p:style>
        <p:txBody>
          <a:bodyPr anchor="ctr" anchorCtr="0"/>
          <a:lstStyle/>
          <a:p>
            <a:pPr lvl="0" algn="ctr" defTabSz="800100">
              <a:lnSpc>
                <a:spcPct val="90000"/>
              </a:lnSpc>
              <a:spcBef>
                <a:spcPct val="0"/>
              </a:spcBef>
              <a:spcAft>
                <a:spcPct val="35000"/>
              </a:spcAft>
            </a:pPr>
            <a:r>
              <a:rPr lang="el-GR" sz="2400" dirty="0"/>
              <a:t>Μαθητής</a:t>
            </a:r>
            <a:endParaRPr lang="fr-BE" sz="2400" dirty="0"/>
          </a:p>
        </p:txBody>
      </p:sp>
      <p:grpSp>
        <p:nvGrpSpPr>
          <p:cNvPr id="115" name="Ομάδα 114">
            <a:extLst>
              <a:ext uri="{FF2B5EF4-FFF2-40B4-BE49-F238E27FC236}">
                <a16:creationId xmlns:a16="http://schemas.microsoft.com/office/drawing/2014/main" id="{A18652F3-B6EB-B4AE-8F12-19BC676234B0}"/>
              </a:ext>
            </a:extLst>
          </p:cNvPr>
          <p:cNvGrpSpPr/>
          <p:nvPr/>
        </p:nvGrpSpPr>
        <p:grpSpPr>
          <a:xfrm>
            <a:off x="121894" y="4853332"/>
            <a:ext cx="11952408" cy="1816028"/>
            <a:chOff x="194588" y="5197612"/>
            <a:chExt cx="11952408" cy="1512000"/>
          </a:xfrm>
        </p:grpSpPr>
        <p:sp>
          <p:nvSpPr>
            <p:cNvPr id="112" name="Ορθογώνιο 111">
              <a:extLst>
                <a:ext uri="{FF2B5EF4-FFF2-40B4-BE49-F238E27FC236}">
                  <a16:creationId xmlns:a16="http://schemas.microsoft.com/office/drawing/2014/main" id="{B8934095-DB1C-4352-B9C8-9C3CB090F8A4}"/>
                </a:ext>
              </a:extLst>
            </p:cNvPr>
            <p:cNvSpPr/>
            <p:nvPr/>
          </p:nvSpPr>
          <p:spPr>
            <a:xfrm>
              <a:off x="194588" y="5197612"/>
              <a:ext cx="3672000" cy="1512000"/>
            </a:xfrm>
            <a:prstGeom prst="rect">
              <a:avLst/>
            </a:prstGeom>
          </p:spPr>
          <p:style>
            <a:lnRef idx="2">
              <a:schemeClr val="accent1">
                <a:shade val="5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342900" lvl="0" indent="-342900" defTabSz="889000">
                <a:lnSpc>
                  <a:spcPct val="90000"/>
                </a:lnSpc>
                <a:spcBef>
                  <a:spcPct val="0"/>
                </a:spcBef>
                <a:buFont typeface="Arial" panose="020B0604020202020204" pitchFamily="34" charset="0"/>
                <a:buChar char="•"/>
              </a:pPr>
              <a:endParaRPr lang="en-US" sz="2400" dirty="0"/>
            </a:p>
            <a:p>
              <a:pPr marL="173038" lvl="0" indent="-173038" algn="just" defTabSz="889000">
                <a:lnSpc>
                  <a:spcPct val="90000"/>
                </a:lnSpc>
                <a:spcBef>
                  <a:spcPct val="0"/>
                </a:spcBef>
                <a:buFont typeface="Arial" panose="020B0604020202020204" pitchFamily="34" charset="0"/>
                <a:buChar char="•"/>
              </a:pPr>
              <a:r>
                <a:rPr lang="el-GR" sz="2400" dirty="0"/>
                <a:t>Επίτευξης αποτελεσμάτων</a:t>
              </a:r>
            </a:p>
            <a:p>
              <a:pPr marL="173038" lvl="0" indent="-173038" algn="just" defTabSz="889000">
                <a:lnSpc>
                  <a:spcPct val="90000"/>
                </a:lnSpc>
                <a:spcBef>
                  <a:spcPct val="0"/>
                </a:spcBef>
                <a:buFont typeface="Arial" panose="020B0604020202020204" pitchFamily="34" charset="0"/>
                <a:buChar char="•"/>
              </a:pPr>
              <a:r>
                <a:rPr lang="el-GR" sz="2400" dirty="0"/>
                <a:t>Ανάπτυξης ικανοτήτων</a:t>
              </a:r>
              <a:endParaRPr lang="fr-BE" sz="2400" dirty="0"/>
            </a:p>
          </p:txBody>
        </p:sp>
        <p:sp>
          <p:nvSpPr>
            <p:cNvPr id="114" name="Ορθογώνιο 113">
              <a:extLst>
                <a:ext uri="{FF2B5EF4-FFF2-40B4-BE49-F238E27FC236}">
                  <a16:creationId xmlns:a16="http://schemas.microsoft.com/office/drawing/2014/main" id="{E67BB110-8391-3327-01DF-66746A8E4B3E}"/>
                </a:ext>
              </a:extLst>
            </p:cNvPr>
            <p:cNvSpPr/>
            <p:nvPr/>
          </p:nvSpPr>
          <p:spPr>
            <a:xfrm>
              <a:off x="3866996" y="5197612"/>
              <a:ext cx="8280000" cy="1512000"/>
            </a:xfrm>
            <a:prstGeom prst="rect">
              <a:avLst/>
            </a:prstGeom>
          </p:spPr>
          <p:style>
            <a:lnRef idx="2">
              <a:schemeClr val="accent1">
                <a:shade val="5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342900" lvl="0" indent="-342900" defTabSz="889000">
                <a:lnSpc>
                  <a:spcPct val="90000"/>
                </a:lnSpc>
                <a:spcBef>
                  <a:spcPct val="0"/>
                </a:spcBef>
                <a:buFont typeface="Arial" panose="020B0604020202020204" pitchFamily="34" charset="0"/>
                <a:buChar char="•"/>
              </a:pPr>
              <a:endParaRPr lang="el-GR" sz="2400" dirty="0"/>
            </a:p>
            <a:p>
              <a:pPr marL="173038" lvl="0" indent="-173038" defTabSz="889000">
                <a:lnSpc>
                  <a:spcPct val="90000"/>
                </a:lnSpc>
                <a:spcBef>
                  <a:spcPct val="0"/>
                </a:spcBef>
                <a:buFont typeface="Arial" panose="020B0604020202020204" pitchFamily="34" charset="0"/>
                <a:buChar char="•"/>
              </a:pPr>
              <a:r>
                <a:rPr lang="el-GR" sz="2400" dirty="0"/>
                <a:t>Συμπερίληψη, συνεργατική/διερευνητική μάθηση, διαφοροποιημένη διδασκαλία</a:t>
              </a:r>
            </a:p>
            <a:p>
              <a:pPr marL="173038" lvl="0" indent="-173038" defTabSz="889000">
                <a:lnSpc>
                  <a:spcPct val="90000"/>
                </a:lnSpc>
                <a:spcBef>
                  <a:spcPct val="0"/>
                </a:spcBef>
                <a:buFont typeface="Arial" panose="020B0604020202020204" pitchFamily="34" charset="0"/>
                <a:buChar char="•"/>
              </a:pPr>
              <a:r>
                <a:rPr lang="el-GR" sz="2400" dirty="0"/>
                <a:t>Διαθεματική | Διεπιστημονική | Βιωματική προσέγγιση γνώσης</a:t>
              </a:r>
            </a:p>
            <a:p>
              <a:pPr marL="173038" lvl="0" indent="-173038" defTabSz="889000">
                <a:lnSpc>
                  <a:spcPct val="90000"/>
                </a:lnSpc>
                <a:spcBef>
                  <a:spcPct val="0"/>
                </a:spcBef>
                <a:buFont typeface="Arial" panose="020B0604020202020204" pitchFamily="34" charset="0"/>
                <a:buChar char="•"/>
              </a:pPr>
              <a:r>
                <a:rPr lang="el-GR" sz="2400" dirty="0"/>
                <a:t>Αξιοποίηση ψηφιακών τεχνολογιών</a:t>
              </a:r>
            </a:p>
          </p:txBody>
        </p:sp>
      </p:grpSp>
      <p:sp>
        <p:nvSpPr>
          <p:cNvPr id="113" name="Ορθογώνιο: Στρογγύλεμα γωνιών 112">
            <a:extLst>
              <a:ext uri="{FF2B5EF4-FFF2-40B4-BE49-F238E27FC236}">
                <a16:creationId xmlns:a16="http://schemas.microsoft.com/office/drawing/2014/main" id="{FFD43293-07F3-C2EF-5064-5359A9048509}"/>
              </a:ext>
            </a:extLst>
          </p:cNvPr>
          <p:cNvSpPr/>
          <p:nvPr/>
        </p:nvSpPr>
        <p:spPr>
          <a:xfrm>
            <a:off x="4174246" y="4542452"/>
            <a:ext cx="3271391" cy="590400"/>
          </a:xfrm>
          <a:prstGeom prst="roundRect">
            <a:avLst/>
          </a:prstGeom>
        </p:spPr>
        <p:style>
          <a:lnRef idx="2">
            <a:schemeClr val="lt1">
              <a:hueOff val="0"/>
              <a:satOff val="0"/>
              <a:lumOff val="0"/>
              <a:alphaOff val="0"/>
            </a:schemeClr>
          </a:lnRef>
          <a:fillRef idx="1">
            <a:schemeClr val="accent1">
              <a:shade val="50000"/>
              <a:hueOff val="0"/>
              <a:satOff val="0"/>
              <a:lumOff val="0"/>
              <a:alphaOff val="0"/>
            </a:schemeClr>
          </a:fillRef>
          <a:effectRef idx="0">
            <a:schemeClr val="accent1">
              <a:shade val="50000"/>
              <a:hueOff val="0"/>
              <a:satOff val="0"/>
              <a:lumOff val="0"/>
              <a:alphaOff val="0"/>
            </a:schemeClr>
          </a:effectRef>
          <a:fontRef idx="minor">
            <a:schemeClr val="lt1"/>
          </a:fontRef>
        </p:style>
        <p:txBody>
          <a:bodyPr anchor="ctr" anchorCtr="0"/>
          <a:lstStyle/>
          <a:p>
            <a:pPr lvl="0" algn="ctr" defTabSz="800100">
              <a:lnSpc>
                <a:spcPct val="90000"/>
              </a:lnSpc>
              <a:spcBef>
                <a:spcPct val="0"/>
              </a:spcBef>
              <a:spcAft>
                <a:spcPct val="35000"/>
              </a:spcAft>
            </a:pPr>
            <a:r>
              <a:rPr lang="el-GR" sz="2400" dirty="0"/>
              <a:t>Μαθησιακό περιβάλλον </a:t>
            </a:r>
          </a:p>
        </p:txBody>
      </p:sp>
      <p:sp>
        <p:nvSpPr>
          <p:cNvPr id="5" name="TextBox 4">
            <a:extLst>
              <a:ext uri="{FF2B5EF4-FFF2-40B4-BE49-F238E27FC236}">
                <a16:creationId xmlns:a16="http://schemas.microsoft.com/office/drawing/2014/main" id="{A53438F4-5675-6B3B-B434-8EC440ABFED2}"/>
              </a:ext>
            </a:extLst>
          </p:cNvPr>
          <p:cNvSpPr txBox="1"/>
          <p:nvPr/>
        </p:nvSpPr>
        <p:spPr>
          <a:xfrm>
            <a:off x="0" y="-16402"/>
            <a:ext cx="12192000" cy="792000"/>
          </a:xfrm>
          <a:prstGeom prst="rect">
            <a:avLst/>
          </a:prstGeom>
          <a:solidFill>
            <a:schemeClr val="bg1">
              <a:lumMod val="50000"/>
            </a:schemeClr>
          </a:solidFill>
        </p:spPr>
        <p:txBody>
          <a:bodyPr wrap="square" anchor="ctr" anchorCtr="0">
            <a:spAutoFit/>
          </a:bodyPr>
          <a:lstStyle/>
          <a:p>
            <a:pPr algn="ctr"/>
            <a:r>
              <a:rPr lang="el-GR" sz="2400" dirty="0">
                <a:solidFill>
                  <a:prstClr val="white"/>
                </a:solidFill>
              </a:rPr>
              <a:t>Νέα Προγράμματα Σπουδών: Αναγκαιότητες</a:t>
            </a:r>
          </a:p>
          <a:p>
            <a:pPr algn="ctr"/>
            <a:r>
              <a:rPr lang="el-GR" sz="2400" dirty="0">
                <a:solidFill>
                  <a:prstClr val="white"/>
                </a:solidFill>
              </a:rPr>
              <a:t>Μοντέλο Προσέγγισης Ικανοτήτων (Γνώσεων/Στάσεων/Δεξιοτήτων)</a:t>
            </a:r>
          </a:p>
        </p:txBody>
      </p:sp>
    </p:spTree>
    <p:extLst>
      <p:ext uri="{BB962C8B-B14F-4D97-AF65-F5344CB8AC3E}">
        <p14:creationId xmlns:p14="http://schemas.microsoft.com/office/powerpoint/2010/main" val="1564318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Θέση περιεχομένου 2">
            <a:extLst>
              <a:ext uri="{FF2B5EF4-FFF2-40B4-BE49-F238E27FC236}">
                <a16:creationId xmlns:a16="http://schemas.microsoft.com/office/drawing/2014/main" id="{47EBB85F-5E1A-31A4-7450-D5C6B92228EC}"/>
              </a:ext>
            </a:extLst>
          </p:cNvPr>
          <p:cNvGraphicFramePr>
            <a:graphicFrameLocks noGrp="1"/>
          </p:cNvGraphicFramePr>
          <p:nvPr>
            <p:ph idx="1"/>
            <p:extLst>
              <p:ext uri="{D42A27DB-BD31-4B8C-83A1-F6EECF244321}">
                <p14:modId xmlns:p14="http://schemas.microsoft.com/office/powerpoint/2010/main" val="599064304"/>
              </p:ext>
            </p:extLst>
          </p:nvPr>
        </p:nvGraphicFramePr>
        <p:xfrm>
          <a:off x="632085" y="1584297"/>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TextBox 14">
            <a:extLst>
              <a:ext uri="{FF2B5EF4-FFF2-40B4-BE49-F238E27FC236}">
                <a16:creationId xmlns:a16="http://schemas.microsoft.com/office/drawing/2014/main" id="{5FA69C2C-93CC-9FD3-0A13-7C3762368764}"/>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2800" dirty="0">
                <a:solidFill>
                  <a:prstClr val="white"/>
                </a:solidFill>
              </a:rPr>
              <a:t>Νέα Προγράμματα Σπουδών και Διδακτικό Βιβλίο | Σχολικό Εγχειρίδιο</a:t>
            </a:r>
          </a:p>
        </p:txBody>
      </p:sp>
      <p:sp>
        <p:nvSpPr>
          <p:cNvPr id="17" name="TextBox 16">
            <a:extLst>
              <a:ext uri="{FF2B5EF4-FFF2-40B4-BE49-F238E27FC236}">
                <a16:creationId xmlns:a16="http://schemas.microsoft.com/office/drawing/2014/main" id="{BF71BC5E-CFB7-C591-6564-90CA7E4B1F00}"/>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Rectangle 15">
            <a:extLst>
              <a:ext uri="{FF2B5EF4-FFF2-40B4-BE49-F238E27FC236}">
                <a16:creationId xmlns:a16="http://schemas.microsoft.com/office/drawing/2014/main" id="{D52ABE8F-7666-FFD9-0669-6E2C501554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 name="Freeform: Shape 17">
            <a:extLst>
              <a:ext uri="{FF2B5EF4-FFF2-40B4-BE49-F238E27FC236}">
                <a16:creationId xmlns:a16="http://schemas.microsoft.com/office/drawing/2014/main" id="{B337F8C8-066B-0ECB-A2C0-04529E527A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 name="Freeform: Shape 19">
            <a:extLst>
              <a:ext uri="{FF2B5EF4-FFF2-40B4-BE49-F238E27FC236}">
                <a16:creationId xmlns:a16="http://schemas.microsoft.com/office/drawing/2014/main" id="{40D334E6-AB3A-24DC-D15B-335978C97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Τίτλος 1">
            <a:extLst>
              <a:ext uri="{FF2B5EF4-FFF2-40B4-BE49-F238E27FC236}">
                <a16:creationId xmlns:a16="http://schemas.microsoft.com/office/drawing/2014/main" id="{ED69EEE0-E484-D198-B186-6F74E760303F}"/>
              </a:ext>
            </a:extLst>
          </p:cNvPr>
          <p:cNvSpPr txBox="1">
            <a:spLocks/>
          </p:cNvSpPr>
          <p:nvPr/>
        </p:nvSpPr>
        <p:spPr>
          <a:xfrm>
            <a:off x="1416000" y="1999615"/>
            <a:ext cx="9360000" cy="2764028"/>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lnSpc>
                <a:spcPct val="150000"/>
              </a:lnSpc>
              <a:spcBef>
                <a:spcPts val="600"/>
              </a:spcBef>
              <a:spcAft>
                <a:spcPts val="600"/>
              </a:spcAft>
              <a:defRPr/>
            </a:pPr>
            <a:r>
              <a:rPr lang="el-GR" sz="3200" dirty="0">
                <a:latin typeface="Calibri" panose="020F0502020204030204"/>
              </a:rPr>
              <a:t>Η Φιλοσοφία του Πολλαπλού Βιβλίου </a:t>
            </a:r>
            <a:br>
              <a:rPr lang="el-GR" sz="3200" dirty="0">
                <a:latin typeface="Calibri" panose="020F0502020204030204"/>
              </a:rPr>
            </a:br>
            <a:r>
              <a:rPr lang="el-GR" sz="3200" i="1" dirty="0">
                <a:latin typeface="Calibri" panose="020F0502020204030204"/>
              </a:rPr>
              <a:t>Μια Νέα Παιδαγωγική Προσέγγιση</a:t>
            </a:r>
            <a:endParaRPr lang="el-GR" sz="3200" b="1" i="1" dirty="0"/>
          </a:p>
        </p:txBody>
      </p:sp>
      <p:sp>
        <p:nvSpPr>
          <p:cNvPr id="6" name="Rectangle 21">
            <a:extLst>
              <a:ext uri="{FF2B5EF4-FFF2-40B4-BE49-F238E27FC236}">
                <a16:creationId xmlns:a16="http://schemas.microsoft.com/office/drawing/2014/main" id="{57AD7DBB-5806-2B17-7235-EF623A0C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44FAD327-C8B4-2944-15B3-1B9CEE559D2D}"/>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540850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C79F6-ADC6-0206-26B6-787CB915E5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83F861-DF80-732B-C056-14598F3D654D}"/>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Πολλαπλό Βιβλίο – Παιδαγωγικό Πλαίσιο</a:t>
            </a:r>
          </a:p>
        </p:txBody>
      </p:sp>
      <p:sp>
        <p:nvSpPr>
          <p:cNvPr id="14" name="Ελεύθερη σχεδίαση: Σχήμα 13">
            <a:extLst>
              <a:ext uri="{FF2B5EF4-FFF2-40B4-BE49-F238E27FC236}">
                <a16:creationId xmlns:a16="http://schemas.microsoft.com/office/drawing/2014/main" id="{67A6380E-E8D6-5C8D-082B-408675B05327}"/>
              </a:ext>
            </a:extLst>
          </p:cNvPr>
          <p:cNvSpPr/>
          <p:nvPr/>
        </p:nvSpPr>
        <p:spPr>
          <a:xfrm>
            <a:off x="57488" y="980728"/>
            <a:ext cx="1910235" cy="5373304"/>
          </a:xfrm>
          <a:custGeom>
            <a:avLst/>
            <a:gdLst>
              <a:gd name="connsiteX0" fmla="*/ 0 w 1910235"/>
              <a:gd name="connsiteY0" fmla="*/ 0 h 2321384"/>
              <a:gd name="connsiteX1" fmla="*/ 1910235 w 1910235"/>
              <a:gd name="connsiteY1" fmla="*/ 0 h 2321384"/>
              <a:gd name="connsiteX2" fmla="*/ 1910235 w 1910235"/>
              <a:gd name="connsiteY2" fmla="*/ 2321384 h 2321384"/>
              <a:gd name="connsiteX3" fmla="*/ 0 w 1910235"/>
              <a:gd name="connsiteY3" fmla="*/ 2321384 h 2321384"/>
              <a:gd name="connsiteX4" fmla="*/ 0 w 1910235"/>
              <a:gd name="connsiteY4" fmla="*/ 0 h 2321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0235" h="2321384">
                <a:moveTo>
                  <a:pt x="0" y="0"/>
                </a:moveTo>
                <a:lnTo>
                  <a:pt x="1910235" y="0"/>
                </a:lnTo>
                <a:lnTo>
                  <a:pt x="1910235" y="2321384"/>
                </a:lnTo>
                <a:lnTo>
                  <a:pt x="0" y="2321384"/>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l-GR" sz="2400" kern="1200" dirty="0"/>
              <a:t>Η εκπόνηση νέων ΠΣ οδηγεί στην </a:t>
            </a:r>
            <a:r>
              <a:rPr lang="el-GR" sz="2400" kern="1200" dirty="0" err="1"/>
              <a:t>αναπλαι-σίωση</a:t>
            </a:r>
            <a:r>
              <a:rPr lang="el-GR" sz="2400" kern="1200" dirty="0"/>
              <a:t> της λειτουργίας του διδακτικού βιβλίου</a:t>
            </a:r>
            <a:endParaRPr lang="en-US" sz="2400" kern="1200" dirty="0"/>
          </a:p>
        </p:txBody>
      </p:sp>
      <p:sp>
        <p:nvSpPr>
          <p:cNvPr id="15" name="Βέλος: Δεξιό 14">
            <a:extLst>
              <a:ext uri="{FF2B5EF4-FFF2-40B4-BE49-F238E27FC236}">
                <a16:creationId xmlns:a16="http://schemas.microsoft.com/office/drawing/2014/main" id="{3CE0F095-C0AC-DF04-45A6-9E2A145A9759}"/>
              </a:ext>
            </a:extLst>
          </p:cNvPr>
          <p:cNvSpPr/>
          <p:nvPr/>
        </p:nvSpPr>
        <p:spPr>
          <a:xfrm>
            <a:off x="1972892" y="3497237"/>
            <a:ext cx="286535" cy="340286"/>
          </a:xfrm>
          <a:prstGeom prst="rightArrow">
            <a:avLst>
              <a:gd name="adj1" fmla="val 50000"/>
              <a:gd name="adj2" fmla="val 5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l-GR" sz="2400"/>
          </a:p>
        </p:txBody>
      </p:sp>
      <p:sp>
        <p:nvSpPr>
          <p:cNvPr id="17" name="Ελεύθερη σχεδίαση: Σχήμα 16">
            <a:extLst>
              <a:ext uri="{FF2B5EF4-FFF2-40B4-BE49-F238E27FC236}">
                <a16:creationId xmlns:a16="http://schemas.microsoft.com/office/drawing/2014/main" id="{A0311F42-18EB-A11F-F2F4-523B5AAE992C}"/>
              </a:ext>
            </a:extLst>
          </p:cNvPr>
          <p:cNvSpPr/>
          <p:nvPr/>
        </p:nvSpPr>
        <p:spPr>
          <a:xfrm>
            <a:off x="2254016" y="980728"/>
            <a:ext cx="2214509" cy="5373304"/>
          </a:xfrm>
          <a:custGeom>
            <a:avLst/>
            <a:gdLst>
              <a:gd name="connsiteX0" fmla="*/ 0 w 1910235"/>
              <a:gd name="connsiteY0" fmla="*/ 0 h 2321384"/>
              <a:gd name="connsiteX1" fmla="*/ 1910235 w 1910235"/>
              <a:gd name="connsiteY1" fmla="*/ 0 h 2321384"/>
              <a:gd name="connsiteX2" fmla="*/ 1910235 w 1910235"/>
              <a:gd name="connsiteY2" fmla="*/ 2321384 h 2321384"/>
              <a:gd name="connsiteX3" fmla="*/ 0 w 1910235"/>
              <a:gd name="connsiteY3" fmla="*/ 2321384 h 2321384"/>
              <a:gd name="connsiteX4" fmla="*/ 0 w 1910235"/>
              <a:gd name="connsiteY4" fmla="*/ 0 h 2321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0235" h="2321384">
                <a:moveTo>
                  <a:pt x="0" y="0"/>
                </a:moveTo>
                <a:lnTo>
                  <a:pt x="1910235" y="0"/>
                </a:lnTo>
                <a:lnTo>
                  <a:pt x="1910235" y="2321384"/>
                </a:lnTo>
                <a:lnTo>
                  <a:pt x="0" y="2321384"/>
                </a:lnTo>
                <a:lnTo>
                  <a:pt x="0" y="0"/>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l-GR" sz="2400" kern="1200" dirty="0"/>
              <a:t>Το ενδιαφέρον μετατοπίζεται στο «μαθησιακό περιβάλλον» που δημιουργείται με την ποικιλομορφία των μέσων και την ετερογένεια των ερεθισμάτων</a:t>
            </a:r>
            <a:endParaRPr lang="en-US" sz="2400" kern="1200" dirty="0"/>
          </a:p>
        </p:txBody>
      </p:sp>
      <p:sp>
        <p:nvSpPr>
          <p:cNvPr id="18" name="Βέλος: Δεξιό 17">
            <a:extLst>
              <a:ext uri="{FF2B5EF4-FFF2-40B4-BE49-F238E27FC236}">
                <a16:creationId xmlns:a16="http://schemas.microsoft.com/office/drawing/2014/main" id="{C29BF704-DF20-2FAF-D4CF-B9097B9AE2AF}"/>
              </a:ext>
            </a:extLst>
          </p:cNvPr>
          <p:cNvSpPr/>
          <p:nvPr/>
        </p:nvSpPr>
        <p:spPr>
          <a:xfrm>
            <a:off x="4464463" y="3497237"/>
            <a:ext cx="286535" cy="340286"/>
          </a:xfrm>
          <a:prstGeom prst="rightArrow">
            <a:avLst>
              <a:gd name="adj1" fmla="val 50000"/>
              <a:gd name="adj2" fmla="val 5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l-GR" sz="2400"/>
          </a:p>
        </p:txBody>
      </p:sp>
      <p:sp>
        <p:nvSpPr>
          <p:cNvPr id="19" name="Ελεύθερη σχεδίαση: Σχήμα 18">
            <a:extLst>
              <a:ext uri="{FF2B5EF4-FFF2-40B4-BE49-F238E27FC236}">
                <a16:creationId xmlns:a16="http://schemas.microsoft.com/office/drawing/2014/main" id="{7DF38A16-1252-31B3-707F-337BAC488FF9}"/>
              </a:ext>
            </a:extLst>
          </p:cNvPr>
          <p:cNvSpPr/>
          <p:nvPr/>
        </p:nvSpPr>
        <p:spPr>
          <a:xfrm>
            <a:off x="4727848" y="980728"/>
            <a:ext cx="2767303" cy="5373304"/>
          </a:xfrm>
          <a:custGeom>
            <a:avLst/>
            <a:gdLst>
              <a:gd name="connsiteX0" fmla="*/ 0 w 1910235"/>
              <a:gd name="connsiteY0" fmla="*/ 0 h 2321384"/>
              <a:gd name="connsiteX1" fmla="*/ 1910235 w 1910235"/>
              <a:gd name="connsiteY1" fmla="*/ 0 h 2321384"/>
              <a:gd name="connsiteX2" fmla="*/ 1910235 w 1910235"/>
              <a:gd name="connsiteY2" fmla="*/ 2321384 h 2321384"/>
              <a:gd name="connsiteX3" fmla="*/ 0 w 1910235"/>
              <a:gd name="connsiteY3" fmla="*/ 2321384 h 2321384"/>
              <a:gd name="connsiteX4" fmla="*/ 0 w 1910235"/>
              <a:gd name="connsiteY4" fmla="*/ 0 h 2321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0235" h="2321384">
                <a:moveTo>
                  <a:pt x="0" y="0"/>
                </a:moveTo>
                <a:lnTo>
                  <a:pt x="1910235" y="0"/>
                </a:lnTo>
                <a:lnTo>
                  <a:pt x="1910235" y="2321384"/>
                </a:lnTo>
                <a:lnTo>
                  <a:pt x="0" y="2321384"/>
                </a:lnTo>
                <a:lnTo>
                  <a:pt x="0" y="0"/>
                </a:lnTo>
                <a:close/>
              </a:path>
            </a:pathLst>
          </a:cu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l-GR" sz="2400" kern="1200" dirty="0"/>
              <a:t>Η επίτευξη των </a:t>
            </a:r>
            <a:r>
              <a:rPr lang="el-GR" sz="2400" kern="1200" dirty="0" err="1"/>
              <a:t>ΠΜΑ</a:t>
            </a:r>
            <a:r>
              <a:rPr lang="el-GR" sz="2400" kern="1200" dirty="0"/>
              <a:t> που αποτελούν την αφετηρία του σχεδιασμού των νέων ΠΣ, υπαγορεύει την αξιοποίηση του περιεχομένου όχι μόνο του βασικού εκπαιδευτικού υλικού (διδακτικά βιβλία) αλλά και του συμπληρωματικού ψηφιακού υλικού.</a:t>
            </a:r>
            <a:endParaRPr lang="en-US" sz="2400" kern="1200" dirty="0"/>
          </a:p>
        </p:txBody>
      </p:sp>
      <p:sp>
        <p:nvSpPr>
          <p:cNvPr id="20" name="Βέλος: Δεξιό 19">
            <a:extLst>
              <a:ext uri="{FF2B5EF4-FFF2-40B4-BE49-F238E27FC236}">
                <a16:creationId xmlns:a16="http://schemas.microsoft.com/office/drawing/2014/main" id="{E6E264B4-EFE9-028A-3580-A8AE7FE208B7}"/>
              </a:ext>
            </a:extLst>
          </p:cNvPr>
          <p:cNvSpPr/>
          <p:nvPr/>
        </p:nvSpPr>
        <p:spPr>
          <a:xfrm>
            <a:off x="7536160" y="3497237"/>
            <a:ext cx="286535" cy="340286"/>
          </a:xfrm>
          <a:prstGeom prst="rightArrow">
            <a:avLst>
              <a:gd name="adj1" fmla="val 50000"/>
              <a:gd name="adj2" fmla="val 5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el-GR" sz="2400"/>
          </a:p>
        </p:txBody>
      </p:sp>
      <p:sp>
        <p:nvSpPr>
          <p:cNvPr id="21" name="Ελεύθερη σχεδίαση: Σχήμα 20">
            <a:extLst>
              <a:ext uri="{FF2B5EF4-FFF2-40B4-BE49-F238E27FC236}">
                <a16:creationId xmlns:a16="http://schemas.microsoft.com/office/drawing/2014/main" id="{F2D052BC-2D0A-BA4D-C9F7-67747B8CD067}"/>
              </a:ext>
            </a:extLst>
          </p:cNvPr>
          <p:cNvSpPr/>
          <p:nvPr/>
        </p:nvSpPr>
        <p:spPr>
          <a:xfrm>
            <a:off x="7863704" y="980728"/>
            <a:ext cx="1976293" cy="5373304"/>
          </a:xfrm>
          <a:custGeom>
            <a:avLst/>
            <a:gdLst>
              <a:gd name="connsiteX0" fmla="*/ 0 w 1910235"/>
              <a:gd name="connsiteY0" fmla="*/ 0 h 2321384"/>
              <a:gd name="connsiteX1" fmla="*/ 1910235 w 1910235"/>
              <a:gd name="connsiteY1" fmla="*/ 0 h 2321384"/>
              <a:gd name="connsiteX2" fmla="*/ 1910235 w 1910235"/>
              <a:gd name="connsiteY2" fmla="*/ 2321384 h 2321384"/>
              <a:gd name="connsiteX3" fmla="*/ 0 w 1910235"/>
              <a:gd name="connsiteY3" fmla="*/ 2321384 h 2321384"/>
              <a:gd name="connsiteX4" fmla="*/ 0 w 1910235"/>
              <a:gd name="connsiteY4" fmla="*/ 0 h 2321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0235" h="2321384">
                <a:moveTo>
                  <a:pt x="0" y="0"/>
                </a:moveTo>
                <a:lnTo>
                  <a:pt x="1910235" y="0"/>
                </a:lnTo>
                <a:lnTo>
                  <a:pt x="1910235" y="2321384"/>
                </a:lnTo>
                <a:lnTo>
                  <a:pt x="0" y="2321384"/>
                </a:lnTo>
                <a:lnTo>
                  <a:pt x="0" y="0"/>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l-GR" sz="2400" kern="1200" dirty="0"/>
              <a:t>Το διδακτικό βιβλίο δεν αποτελεί ούτε μοναδικό ούτε και κλειστό εργαλείο διδασκαλίας</a:t>
            </a:r>
            <a:endParaRPr lang="en-US" sz="2400" kern="1200" dirty="0"/>
          </a:p>
        </p:txBody>
      </p:sp>
      <p:sp>
        <p:nvSpPr>
          <p:cNvPr id="22" name="Βέλος: Δεξιό 21">
            <a:extLst>
              <a:ext uri="{FF2B5EF4-FFF2-40B4-BE49-F238E27FC236}">
                <a16:creationId xmlns:a16="http://schemas.microsoft.com/office/drawing/2014/main" id="{E1C048EC-DA13-6BB8-EFF7-07173F38F5C2}"/>
              </a:ext>
            </a:extLst>
          </p:cNvPr>
          <p:cNvSpPr/>
          <p:nvPr/>
        </p:nvSpPr>
        <p:spPr>
          <a:xfrm>
            <a:off x="9857735" y="3497237"/>
            <a:ext cx="286535" cy="340286"/>
          </a:xfrm>
          <a:prstGeom prst="rightArrow">
            <a:avLst>
              <a:gd name="adj1" fmla="val 50000"/>
              <a:gd name="adj2" fmla="val 5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l-GR" sz="2400"/>
          </a:p>
        </p:txBody>
      </p:sp>
      <p:sp>
        <p:nvSpPr>
          <p:cNvPr id="23" name="Ελεύθερη σχεδίαση: Σχήμα 22">
            <a:extLst>
              <a:ext uri="{FF2B5EF4-FFF2-40B4-BE49-F238E27FC236}">
                <a16:creationId xmlns:a16="http://schemas.microsoft.com/office/drawing/2014/main" id="{83B3AB72-DB73-AB4E-FB9E-8F2FA414A4F3}"/>
              </a:ext>
            </a:extLst>
          </p:cNvPr>
          <p:cNvSpPr/>
          <p:nvPr/>
        </p:nvSpPr>
        <p:spPr>
          <a:xfrm>
            <a:off x="10172589" y="980728"/>
            <a:ext cx="1910235" cy="5373304"/>
          </a:xfrm>
          <a:custGeom>
            <a:avLst/>
            <a:gdLst>
              <a:gd name="connsiteX0" fmla="*/ 0 w 1910235"/>
              <a:gd name="connsiteY0" fmla="*/ 0 h 2321384"/>
              <a:gd name="connsiteX1" fmla="*/ 1910235 w 1910235"/>
              <a:gd name="connsiteY1" fmla="*/ 0 h 2321384"/>
              <a:gd name="connsiteX2" fmla="*/ 1910235 w 1910235"/>
              <a:gd name="connsiteY2" fmla="*/ 2321384 h 2321384"/>
              <a:gd name="connsiteX3" fmla="*/ 0 w 1910235"/>
              <a:gd name="connsiteY3" fmla="*/ 2321384 h 2321384"/>
              <a:gd name="connsiteX4" fmla="*/ 0 w 1910235"/>
              <a:gd name="connsiteY4" fmla="*/ 0 h 2321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0235" h="2321384">
                <a:moveTo>
                  <a:pt x="0" y="0"/>
                </a:moveTo>
                <a:lnTo>
                  <a:pt x="1910235" y="0"/>
                </a:lnTo>
                <a:lnTo>
                  <a:pt x="1910235" y="2321384"/>
                </a:lnTo>
                <a:lnTo>
                  <a:pt x="0" y="2321384"/>
                </a:lnTo>
                <a:lnTo>
                  <a:pt x="0" y="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l-GR" sz="2400" kern="1200" dirty="0"/>
              <a:t>Απαιτούνται νέα διδακτικά βιβλία</a:t>
            </a:r>
            <a:endParaRPr lang="en-US" sz="2400" kern="1200" dirty="0"/>
          </a:p>
        </p:txBody>
      </p:sp>
      <p:sp>
        <p:nvSpPr>
          <p:cNvPr id="26" name="TextBox 25">
            <a:extLst>
              <a:ext uri="{FF2B5EF4-FFF2-40B4-BE49-F238E27FC236}">
                <a16:creationId xmlns:a16="http://schemas.microsoft.com/office/drawing/2014/main" id="{9C87AE24-16D8-0E38-1029-CB94327CFE64}"/>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338398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2 - Θέση περιεχομένου">
            <a:extLst>
              <a:ext uri="{FF2B5EF4-FFF2-40B4-BE49-F238E27FC236}">
                <a16:creationId xmlns:a16="http://schemas.microsoft.com/office/drawing/2014/main" id="{3EFA1172-48C6-65F2-127F-1BB26B489B32}"/>
              </a:ext>
            </a:extLst>
          </p:cNvPr>
          <p:cNvGraphicFramePr>
            <a:graphicFrameLocks noGrp="1"/>
          </p:cNvGraphicFramePr>
          <p:nvPr>
            <p:ph idx="1"/>
            <p:extLst>
              <p:ext uri="{D42A27DB-BD31-4B8C-83A1-F6EECF244321}">
                <p14:modId xmlns:p14="http://schemas.microsoft.com/office/powerpoint/2010/main" val="3418696533"/>
              </p:ext>
            </p:extLst>
          </p:nvPr>
        </p:nvGraphicFramePr>
        <p:xfrm>
          <a:off x="119336" y="1193708"/>
          <a:ext cx="11953328" cy="4389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4825C021-E857-822B-4381-54EA3761E243}"/>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noProof="0" dirty="0">
                <a:solidFill>
                  <a:prstClr val="white"/>
                </a:solidFill>
              </a:rPr>
              <a:t>Από το «Ένα Βιβλίο» στο «Πολλαπλό Βιβλίο»</a:t>
            </a:r>
          </a:p>
        </p:txBody>
      </p:sp>
      <p:sp>
        <p:nvSpPr>
          <p:cNvPr id="9" name="TextBox 8">
            <a:extLst>
              <a:ext uri="{FF2B5EF4-FFF2-40B4-BE49-F238E27FC236}">
                <a16:creationId xmlns:a16="http://schemas.microsoft.com/office/drawing/2014/main" id="{548E569F-1D5B-3978-857F-A4A2E480C8D2}"/>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8" name="Freeform: Shape 17">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20" name="Freeform: Shape 19">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Τίτλος 1"/>
          <p:cNvSpPr>
            <a:spLocks noGrp="1"/>
          </p:cNvSpPr>
          <p:nvPr>
            <p:ph type="ctrTitle"/>
          </p:nvPr>
        </p:nvSpPr>
        <p:spPr>
          <a:xfrm>
            <a:off x="1415480" y="1999615"/>
            <a:ext cx="9361040" cy="2764028"/>
          </a:xfrm>
        </p:spPr>
        <p:txBody>
          <a:bodyPr anchor="ctr">
            <a:noAutofit/>
          </a:bodyPr>
          <a:lstStyle/>
          <a:p>
            <a:pPr defTabSz="457200" eaLnBrk="1" fontAlgn="auto" hangingPunct="1">
              <a:lnSpc>
                <a:spcPct val="150000"/>
              </a:lnSpc>
              <a:spcBef>
                <a:spcPts val="600"/>
              </a:spcBef>
              <a:spcAft>
                <a:spcPts val="600"/>
              </a:spcAft>
              <a:defRPr/>
            </a:pPr>
            <a:r>
              <a:rPr lang="el-GR" sz="3200" dirty="0">
                <a:effectLst/>
                <a:latin typeface="Calibri" panose="020F0502020204030204"/>
              </a:rPr>
              <a:t>Τα χαρακτηριστικά των Νέων Προγραμμάτων Σπουδών</a:t>
            </a:r>
            <a:br>
              <a:rPr lang="en-GB" sz="3200" dirty="0">
                <a:effectLst/>
                <a:latin typeface="Calibri" panose="020F0502020204030204"/>
              </a:rPr>
            </a:br>
            <a:r>
              <a:rPr lang="el-GR" sz="3200" i="1" dirty="0">
                <a:effectLst/>
                <a:latin typeface="Calibri" panose="020F0502020204030204"/>
                <a:ea typeface="+mn-ea"/>
                <a:cs typeface="+mn-cs"/>
              </a:rPr>
              <a:t>Αναγκαιότητα και Προοπτικές</a:t>
            </a:r>
            <a:endParaRPr lang="el-GR" sz="3200" b="1" dirty="0"/>
          </a:p>
        </p:txBody>
      </p:sp>
      <p:sp>
        <p:nvSpPr>
          <p:cNvPr id="22" name="Rectangle 21">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0529CB4-2A92-9416-603B-8273FE7533BE}"/>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Θέση περιεχομένου 3">
            <a:extLst>
              <a:ext uri="{FF2B5EF4-FFF2-40B4-BE49-F238E27FC236}">
                <a16:creationId xmlns:a16="http://schemas.microsoft.com/office/drawing/2014/main" id="{60ECDDCA-34E0-BE79-79F6-2D941E370DD9}"/>
              </a:ext>
            </a:extLst>
          </p:cNvPr>
          <p:cNvGraphicFramePr>
            <a:graphicFrameLocks noGrp="1"/>
          </p:cNvGraphicFramePr>
          <p:nvPr>
            <p:ph sz="half" idx="2"/>
            <p:extLst>
              <p:ext uri="{D42A27DB-BD31-4B8C-83A1-F6EECF244321}">
                <p14:modId xmlns:p14="http://schemas.microsoft.com/office/powerpoint/2010/main" val="1754003620"/>
              </p:ext>
            </p:extLst>
          </p:nvPr>
        </p:nvGraphicFramePr>
        <p:xfrm>
          <a:off x="5613122" y="1242391"/>
          <a:ext cx="6390034" cy="4865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Θέση περιεχομένου 4">
            <a:extLst>
              <a:ext uri="{FF2B5EF4-FFF2-40B4-BE49-F238E27FC236}">
                <a16:creationId xmlns:a16="http://schemas.microsoft.com/office/drawing/2014/main" id="{F50DDCF9-3B81-4F24-AE6B-393A427960F4}"/>
              </a:ext>
            </a:extLst>
          </p:cNvPr>
          <p:cNvGraphicFramePr>
            <a:graphicFrameLocks noGrp="1"/>
          </p:cNvGraphicFramePr>
          <p:nvPr>
            <p:ph sz="half" idx="1"/>
            <p:extLst>
              <p:ext uri="{D42A27DB-BD31-4B8C-83A1-F6EECF244321}">
                <p14:modId xmlns:p14="http://schemas.microsoft.com/office/powerpoint/2010/main" val="1621859339"/>
              </p:ext>
            </p:extLst>
          </p:nvPr>
        </p:nvGraphicFramePr>
        <p:xfrm>
          <a:off x="188844" y="1145115"/>
          <a:ext cx="5070613" cy="486520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TextBox 1">
            <a:extLst>
              <a:ext uri="{FF2B5EF4-FFF2-40B4-BE49-F238E27FC236}">
                <a16:creationId xmlns:a16="http://schemas.microsoft.com/office/drawing/2014/main" id="{98A0EAFD-423F-2C69-33C9-8BA918100B7F}"/>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2400" dirty="0">
                <a:solidFill>
                  <a:prstClr val="white"/>
                </a:solidFill>
              </a:rPr>
              <a:t>Δυναμική σχέση Διδακτικών Βιβλίων, Προγραμμάτων Σπουδών και Συμπληρωματικού Υλικού </a:t>
            </a:r>
          </a:p>
        </p:txBody>
      </p:sp>
      <p:sp>
        <p:nvSpPr>
          <p:cNvPr id="3" name="TextBox 2">
            <a:extLst>
              <a:ext uri="{FF2B5EF4-FFF2-40B4-BE49-F238E27FC236}">
                <a16:creationId xmlns:a16="http://schemas.microsoft.com/office/drawing/2014/main" id="{3D98E174-E024-1259-DDDA-2E7D4809B75E}"/>
              </a:ext>
            </a:extLst>
          </p:cNvPr>
          <p:cNvSpPr txBox="1"/>
          <p:nvPr/>
        </p:nvSpPr>
        <p:spPr>
          <a:xfrm>
            <a:off x="753744" y="3441194"/>
            <a:ext cx="1309807" cy="707886"/>
          </a:xfrm>
          <a:prstGeom prst="rect">
            <a:avLst/>
          </a:prstGeom>
          <a:noFill/>
        </p:spPr>
        <p:txBody>
          <a:bodyPr wrap="square" rtlCol="0">
            <a:spAutoFit/>
          </a:bodyPr>
          <a:lstStyle/>
          <a:p>
            <a:pPr algn="ctr"/>
            <a:r>
              <a:rPr lang="el-GR" sz="2000" dirty="0">
                <a:solidFill>
                  <a:schemeClr val="bg1"/>
                </a:solidFill>
              </a:rPr>
              <a:t>ΔΙΔΑΚΤΙΚΟ ΒΙΒΛΙΟ</a:t>
            </a:r>
          </a:p>
        </p:txBody>
      </p:sp>
      <p:sp>
        <p:nvSpPr>
          <p:cNvPr id="6" name="TextBox 5">
            <a:extLst>
              <a:ext uri="{FF2B5EF4-FFF2-40B4-BE49-F238E27FC236}">
                <a16:creationId xmlns:a16="http://schemas.microsoft.com/office/drawing/2014/main" id="{45B0D3D2-F0BA-DD16-6D6E-C4F447EEDF9F}"/>
              </a:ext>
            </a:extLst>
          </p:cNvPr>
          <p:cNvSpPr txBox="1"/>
          <p:nvPr/>
        </p:nvSpPr>
        <p:spPr>
          <a:xfrm>
            <a:off x="2783632" y="4293096"/>
            <a:ext cx="2232248" cy="1015663"/>
          </a:xfrm>
          <a:prstGeom prst="rect">
            <a:avLst/>
          </a:prstGeom>
          <a:noFill/>
        </p:spPr>
        <p:txBody>
          <a:bodyPr wrap="square" rtlCol="0">
            <a:spAutoFit/>
          </a:bodyPr>
          <a:lstStyle/>
          <a:p>
            <a:pPr algn="ctr"/>
            <a:r>
              <a:rPr lang="el-GR" sz="2000" dirty="0">
                <a:solidFill>
                  <a:schemeClr val="bg1"/>
                </a:solidFill>
              </a:rPr>
              <a:t>ΣΥΜΠΛΗΡΩΜΑΤΙΚΟ ΥΛΙΚΟ</a:t>
            </a:r>
            <a:endParaRPr lang="en-US" sz="2000" dirty="0">
              <a:solidFill>
                <a:schemeClr val="bg1"/>
              </a:solidFill>
            </a:endParaRPr>
          </a:p>
          <a:p>
            <a:pPr algn="ctr"/>
            <a:endParaRPr lang="el-GR" sz="2000" dirty="0">
              <a:solidFill>
                <a:schemeClr val="bg1"/>
              </a:solidFill>
            </a:endParaRPr>
          </a:p>
        </p:txBody>
      </p:sp>
      <p:sp>
        <p:nvSpPr>
          <p:cNvPr id="11" name="TextBox 10">
            <a:extLst>
              <a:ext uri="{FF2B5EF4-FFF2-40B4-BE49-F238E27FC236}">
                <a16:creationId xmlns:a16="http://schemas.microsoft.com/office/drawing/2014/main" id="{B4E9EC7E-E9C0-996F-CA45-6B757B4E9519}"/>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054387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AF58AC7-EB33-D10D-3382-C10C330F5AE4}"/>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noProof="0" dirty="0">
                <a:solidFill>
                  <a:prstClr val="white"/>
                </a:solidFill>
              </a:rPr>
              <a:t>Πολλαπλό Βιβλίο – Παιδαγωγικό Πλαίσιο</a:t>
            </a:r>
          </a:p>
        </p:txBody>
      </p:sp>
      <p:sp>
        <p:nvSpPr>
          <p:cNvPr id="50" name="Ελεύθερη σχεδίαση: Σχήμα 49">
            <a:extLst>
              <a:ext uri="{FF2B5EF4-FFF2-40B4-BE49-F238E27FC236}">
                <a16:creationId xmlns:a16="http://schemas.microsoft.com/office/drawing/2014/main" id="{21B26781-ED8E-950B-4790-F295D7B319C3}"/>
              </a:ext>
            </a:extLst>
          </p:cNvPr>
          <p:cNvSpPr/>
          <p:nvPr/>
        </p:nvSpPr>
        <p:spPr>
          <a:xfrm>
            <a:off x="8144090" y="1052736"/>
            <a:ext cx="3496525" cy="1527269"/>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a:solidFill>
            <a:srgbClr val="2F5597"/>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marL="0" lvl="0" indent="0" algn="ctr" defTabSz="577850">
              <a:lnSpc>
                <a:spcPct val="100000"/>
              </a:lnSpc>
              <a:spcBef>
                <a:spcPct val="0"/>
              </a:spcBef>
              <a:spcAft>
                <a:spcPct val="35000"/>
              </a:spcAft>
              <a:buNone/>
            </a:pPr>
            <a:r>
              <a:rPr lang="el-GR" sz="2400" kern="1200" noProof="0" dirty="0"/>
              <a:t>Δημιουργεί ένα πλούσιο και </a:t>
            </a:r>
            <a:r>
              <a:rPr lang="el-GR" sz="2400" kern="1200" noProof="0" dirty="0" err="1"/>
              <a:t>πολυτροπικό</a:t>
            </a:r>
            <a:r>
              <a:rPr lang="el-GR" sz="2400" kern="1200" noProof="0" dirty="0"/>
              <a:t> μαθησιακό περιβάλλον.</a:t>
            </a:r>
          </a:p>
        </p:txBody>
      </p:sp>
      <p:sp>
        <p:nvSpPr>
          <p:cNvPr id="39" name="Ελεύθερη σχεδίαση: Σχήμα 38">
            <a:extLst>
              <a:ext uri="{FF2B5EF4-FFF2-40B4-BE49-F238E27FC236}">
                <a16:creationId xmlns:a16="http://schemas.microsoft.com/office/drawing/2014/main" id="{B651C3DA-50C7-E0E0-1DE1-A826060E79E0}"/>
              </a:ext>
            </a:extLst>
          </p:cNvPr>
          <p:cNvSpPr/>
          <p:nvPr/>
        </p:nvSpPr>
        <p:spPr>
          <a:xfrm>
            <a:off x="323950" y="2276872"/>
            <a:ext cx="2747714" cy="2204951"/>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a:solidFill>
            <a:srgbClr val="2F5597"/>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lvl="0" algn="ctr" defTabSz="577850">
              <a:spcBef>
                <a:spcPct val="0"/>
              </a:spcBef>
              <a:spcAft>
                <a:spcPct val="35000"/>
              </a:spcAft>
            </a:pPr>
            <a:r>
              <a:rPr lang="el-GR" sz="2400" kern="1200" noProof="0" dirty="0"/>
              <a:t>Το βιβλίο </a:t>
            </a:r>
            <a:r>
              <a:rPr lang="el-GR" altLang="el-GR" sz="2400" dirty="0">
                <a:cs typeface="Calibri" panose="020F0502020204030204" pitchFamily="34" charset="0"/>
              </a:rPr>
              <a:t>αποκτά υβριδικό ρόλο και είναι</a:t>
            </a:r>
            <a:r>
              <a:rPr lang="el-GR" sz="2400" kern="1200" noProof="0" dirty="0"/>
              <a:t> σχεδιασμένο να επικοινωνεί δυναμικά με:</a:t>
            </a:r>
          </a:p>
        </p:txBody>
      </p:sp>
      <p:cxnSp>
        <p:nvCxnSpPr>
          <p:cNvPr id="52" name="Ευθεία γραμμή σύνδεσης 51">
            <a:extLst>
              <a:ext uri="{FF2B5EF4-FFF2-40B4-BE49-F238E27FC236}">
                <a16:creationId xmlns:a16="http://schemas.microsoft.com/office/drawing/2014/main" id="{5D7BFFF5-FB86-4B4D-9DA8-DBF9D2977FD5}"/>
              </a:ext>
            </a:extLst>
          </p:cNvPr>
          <p:cNvCxnSpPr/>
          <p:nvPr/>
        </p:nvCxnSpPr>
        <p:spPr>
          <a:xfrm flipV="1">
            <a:off x="3071664" y="1988840"/>
            <a:ext cx="564654" cy="1296144"/>
          </a:xfrm>
          <a:prstGeom prst="line">
            <a:avLst/>
          </a:prstGeom>
        </p:spPr>
        <p:style>
          <a:lnRef idx="3">
            <a:schemeClr val="dk1"/>
          </a:lnRef>
          <a:fillRef idx="0">
            <a:schemeClr val="dk1"/>
          </a:fillRef>
          <a:effectRef idx="2">
            <a:schemeClr val="dk1"/>
          </a:effectRef>
          <a:fontRef idx="minor">
            <a:schemeClr val="tx1"/>
          </a:fontRef>
        </p:style>
      </p:cxnSp>
      <p:cxnSp>
        <p:nvCxnSpPr>
          <p:cNvPr id="54" name="Ευθεία γραμμή σύνδεσης 53">
            <a:extLst>
              <a:ext uri="{FF2B5EF4-FFF2-40B4-BE49-F238E27FC236}">
                <a16:creationId xmlns:a16="http://schemas.microsoft.com/office/drawing/2014/main" id="{FC484247-1605-D9AD-7BB6-9C2F14046A45}"/>
              </a:ext>
            </a:extLst>
          </p:cNvPr>
          <p:cNvCxnSpPr/>
          <p:nvPr/>
        </p:nvCxnSpPr>
        <p:spPr>
          <a:xfrm>
            <a:off x="3071664" y="3296559"/>
            <a:ext cx="564654" cy="0"/>
          </a:xfrm>
          <a:prstGeom prst="line">
            <a:avLst/>
          </a:prstGeom>
        </p:spPr>
        <p:style>
          <a:lnRef idx="3">
            <a:schemeClr val="dk1"/>
          </a:lnRef>
          <a:fillRef idx="0">
            <a:schemeClr val="dk1"/>
          </a:fillRef>
          <a:effectRef idx="2">
            <a:schemeClr val="dk1"/>
          </a:effectRef>
          <a:fontRef idx="minor">
            <a:schemeClr val="tx1"/>
          </a:fontRef>
        </p:style>
      </p:cxnSp>
      <p:cxnSp>
        <p:nvCxnSpPr>
          <p:cNvPr id="55" name="Ευθεία γραμμή σύνδεσης 54">
            <a:extLst>
              <a:ext uri="{FF2B5EF4-FFF2-40B4-BE49-F238E27FC236}">
                <a16:creationId xmlns:a16="http://schemas.microsoft.com/office/drawing/2014/main" id="{FAF7BBAF-9013-1E61-FEF1-0742275E3F3F}"/>
              </a:ext>
            </a:extLst>
          </p:cNvPr>
          <p:cNvCxnSpPr>
            <a:cxnSpLocks/>
          </p:cNvCxnSpPr>
          <p:nvPr/>
        </p:nvCxnSpPr>
        <p:spPr>
          <a:xfrm flipH="1" flipV="1">
            <a:off x="3056418" y="3303154"/>
            <a:ext cx="591235" cy="1277303"/>
          </a:xfrm>
          <a:prstGeom prst="line">
            <a:avLst/>
          </a:prstGeom>
        </p:spPr>
        <p:style>
          <a:lnRef idx="3">
            <a:schemeClr val="dk1"/>
          </a:lnRef>
          <a:fillRef idx="0">
            <a:schemeClr val="dk1"/>
          </a:fillRef>
          <a:effectRef idx="2">
            <a:schemeClr val="dk1"/>
          </a:effectRef>
          <a:fontRef idx="minor">
            <a:schemeClr val="tx1"/>
          </a:fontRef>
        </p:style>
      </p:cxnSp>
      <p:sp>
        <p:nvSpPr>
          <p:cNvPr id="41" name="Ελεύθερη σχεδίαση: Σχήμα 40">
            <a:extLst>
              <a:ext uri="{FF2B5EF4-FFF2-40B4-BE49-F238E27FC236}">
                <a16:creationId xmlns:a16="http://schemas.microsoft.com/office/drawing/2014/main" id="{323DAA24-C7AA-C008-0D54-B5F119FC3420}"/>
              </a:ext>
            </a:extLst>
          </p:cNvPr>
          <p:cNvSpPr/>
          <p:nvPr/>
        </p:nvSpPr>
        <p:spPr>
          <a:xfrm>
            <a:off x="3613168" y="1052736"/>
            <a:ext cx="3960440" cy="1527269"/>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marL="0" lvl="0" indent="0" algn="ctr" defTabSz="577850">
              <a:lnSpc>
                <a:spcPct val="100000"/>
              </a:lnSpc>
              <a:spcBef>
                <a:spcPct val="0"/>
              </a:spcBef>
              <a:spcAft>
                <a:spcPct val="35000"/>
              </a:spcAft>
              <a:buNone/>
            </a:pPr>
            <a:r>
              <a:rPr lang="el-GR" sz="2400" kern="1200" noProof="0" dirty="0"/>
              <a:t>Το Πρόγραμμα Σπουδών: Μέσω «</a:t>
            </a:r>
            <a:r>
              <a:rPr lang="el-GR" sz="2400" kern="1200" noProof="0" dirty="0" err="1"/>
              <a:t>Προοργανωτών</a:t>
            </a:r>
            <a:r>
              <a:rPr lang="el-GR" sz="2400" kern="1200" noProof="0" dirty="0"/>
              <a:t>» (ρητή αναφορά </a:t>
            </a:r>
            <a:r>
              <a:rPr lang="el-GR" sz="2400" kern="1200" noProof="0" dirty="0" err="1"/>
              <a:t>ΠΜΑ</a:t>
            </a:r>
            <a:r>
              <a:rPr lang="el-GR" sz="2400" kern="1200" noProof="0" dirty="0"/>
              <a:t> στην αρχή των ενοτήτων) και</a:t>
            </a:r>
          </a:p>
        </p:txBody>
      </p:sp>
      <p:sp>
        <p:nvSpPr>
          <p:cNvPr id="43" name="Ελεύθερη σχεδίαση: Σχήμα 42">
            <a:extLst>
              <a:ext uri="{FF2B5EF4-FFF2-40B4-BE49-F238E27FC236}">
                <a16:creationId xmlns:a16="http://schemas.microsoft.com/office/drawing/2014/main" id="{8B5AACA2-66A7-61A4-CB93-E1A575C1BA70}"/>
              </a:ext>
            </a:extLst>
          </p:cNvPr>
          <p:cNvSpPr/>
          <p:nvPr/>
        </p:nvSpPr>
        <p:spPr>
          <a:xfrm>
            <a:off x="3613168" y="2683681"/>
            <a:ext cx="3960440" cy="1246353"/>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marL="0" lvl="0" indent="0" algn="ctr" defTabSz="577850">
              <a:lnSpc>
                <a:spcPct val="100000"/>
              </a:lnSpc>
              <a:spcBef>
                <a:spcPct val="0"/>
              </a:spcBef>
              <a:spcAft>
                <a:spcPct val="35000"/>
              </a:spcAft>
              <a:buNone/>
            </a:pPr>
            <a:r>
              <a:rPr lang="el-GR" sz="2400" kern="1200" noProof="0" dirty="0"/>
              <a:t>Μέσω «</a:t>
            </a:r>
            <a:r>
              <a:rPr lang="el-GR" sz="2400" kern="1200" noProof="0" dirty="0" err="1"/>
              <a:t>Αποτιμητών</a:t>
            </a:r>
            <a:r>
              <a:rPr lang="el-GR" sz="2400" kern="1200" noProof="0" dirty="0"/>
              <a:t>» (δραστηριότητες αυτοαξιολόγησης στο τέλος)</a:t>
            </a:r>
          </a:p>
        </p:txBody>
      </p:sp>
      <p:sp>
        <p:nvSpPr>
          <p:cNvPr id="45" name="Ελεύθερη σχεδίαση: Σχήμα 44">
            <a:extLst>
              <a:ext uri="{FF2B5EF4-FFF2-40B4-BE49-F238E27FC236}">
                <a16:creationId xmlns:a16="http://schemas.microsoft.com/office/drawing/2014/main" id="{C3B5D5E7-F512-B511-9B56-85E33D49AF13}"/>
              </a:ext>
            </a:extLst>
          </p:cNvPr>
          <p:cNvSpPr/>
          <p:nvPr/>
        </p:nvSpPr>
        <p:spPr>
          <a:xfrm>
            <a:off x="3613168" y="4038384"/>
            <a:ext cx="3960440" cy="1568355"/>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marL="0" lvl="0" indent="0" algn="ctr" defTabSz="577850">
              <a:lnSpc>
                <a:spcPct val="100000"/>
              </a:lnSpc>
              <a:spcBef>
                <a:spcPct val="0"/>
              </a:spcBef>
              <a:spcAft>
                <a:spcPct val="35000"/>
              </a:spcAft>
              <a:buNone/>
            </a:pPr>
            <a:r>
              <a:rPr lang="el-GR" sz="2400" kern="1200" noProof="0" dirty="0"/>
              <a:t>Το Συμπληρωματικό Ψηφιακό Υλικό: Λειτουργεί ως πύλη (μέσω </a:t>
            </a:r>
            <a:r>
              <a:rPr lang="el-GR" sz="2400" kern="1200" noProof="0" dirty="0" err="1"/>
              <a:t>QR</a:t>
            </a:r>
            <a:r>
              <a:rPr lang="el-GR" sz="2400" kern="1200" noProof="0" dirty="0"/>
              <a:t> </a:t>
            </a:r>
            <a:r>
              <a:rPr lang="el-GR" sz="2400" kern="1200" noProof="0" dirty="0" err="1"/>
              <a:t>codes</a:t>
            </a:r>
            <a:r>
              <a:rPr lang="el-GR" sz="2400" kern="1200" noProof="0" dirty="0"/>
              <a:t>/</a:t>
            </a:r>
            <a:r>
              <a:rPr lang="el-GR" sz="2400" kern="1200" noProof="0" dirty="0" err="1"/>
              <a:t>links</a:t>
            </a:r>
            <a:r>
              <a:rPr lang="el-GR" sz="2400" kern="1200" noProof="0" dirty="0"/>
              <a:t>) για πρόσβαση σε:</a:t>
            </a:r>
          </a:p>
        </p:txBody>
      </p:sp>
      <p:cxnSp>
        <p:nvCxnSpPr>
          <p:cNvPr id="59" name="Ευθεία γραμμή σύνδεσης 58">
            <a:extLst>
              <a:ext uri="{FF2B5EF4-FFF2-40B4-BE49-F238E27FC236}">
                <a16:creationId xmlns:a16="http://schemas.microsoft.com/office/drawing/2014/main" id="{48E03AC0-BC9B-986A-C430-F0A28F5D6D7B}"/>
              </a:ext>
            </a:extLst>
          </p:cNvPr>
          <p:cNvCxnSpPr>
            <a:cxnSpLocks/>
          </p:cNvCxnSpPr>
          <p:nvPr/>
        </p:nvCxnSpPr>
        <p:spPr>
          <a:xfrm flipV="1">
            <a:off x="7573608" y="3870109"/>
            <a:ext cx="932382" cy="645052"/>
          </a:xfrm>
          <a:prstGeom prst="line">
            <a:avLst/>
          </a:prstGeom>
        </p:spPr>
        <p:style>
          <a:lnRef idx="3">
            <a:schemeClr val="dk1"/>
          </a:lnRef>
          <a:fillRef idx="0">
            <a:schemeClr val="dk1"/>
          </a:fillRef>
          <a:effectRef idx="2">
            <a:schemeClr val="dk1"/>
          </a:effectRef>
          <a:fontRef idx="minor">
            <a:schemeClr val="tx1"/>
          </a:fontRef>
        </p:style>
      </p:cxnSp>
      <p:cxnSp>
        <p:nvCxnSpPr>
          <p:cNvPr id="61" name="Ευθεία γραμμή σύνδεσης 60">
            <a:extLst>
              <a:ext uri="{FF2B5EF4-FFF2-40B4-BE49-F238E27FC236}">
                <a16:creationId xmlns:a16="http://schemas.microsoft.com/office/drawing/2014/main" id="{EFB100DD-E6D7-B244-A3B4-209955443373}"/>
              </a:ext>
            </a:extLst>
          </p:cNvPr>
          <p:cNvCxnSpPr/>
          <p:nvPr/>
        </p:nvCxnSpPr>
        <p:spPr>
          <a:xfrm>
            <a:off x="7573608" y="4515161"/>
            <a:ext cx="947844" cy="645052"/>
          </a:xfrm>
          <a:prstGeom prst="line">
            <a:avLst/>
          </a:prstGeom>
        </p:spPr>
        <p:style>
          <a:lnRef idx="3">
            <a:schemeClr val="dk1"/>
          </a:lnRef>
          <a:fillRef idx="0">
            <a:schemeClr val="dk1"/>
          </a:fillRef>
          <a:effectRef idx="2">
            <a:schemeClr val="dk1"/>
          </a:effectRef>
          <a:fontRef idx="minor">
            <a:schemeClr val="tx1"/>
          </a:fontRef>
        </p:style>
      </p:cxnSp>
      <p:sp>
        <p:nvSpPr>
          <p:cNvPr id="47" name="Ελεύθερη σχεδίαση: Σχήμα 46">
            <a:extLst>
              <a:ext uri="{FF2B5EF4-FFF2-40B4-BE49-F238E27FC236}">
                <a16:creationId xmlns:a16="http://schemas.microsoft.com/office/drawing/2014/main" id="{DD6597F6-2B0D-414E-7744-C473C0B02801}"/>
              </a:ext>
            </a:extLst>
          </p:cNvPr>
          <p:cNvSpPr/>
          <p:nvPr/>
        </p:nvSpPr>
        <p:spPr>
          <a:xfrm>
            <a:off x="8521452" y="3393332"/>
            <a:ext cx="2243658" cy="1121829"/>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marL="0" lvl="0" indent="0" algn="ctr" defTabSz="577850">
              <a:lnSpc>
                <a:spcPct val="90000"/>
              </a:lnSpc>
              <a:spcBef>
                <a:spcPct val="0"/>
              </a:spcBef>
              <a:spcAft>
                <a:spcPct val="35000"/>
              </a:spcAft>
              <a:buNone/>
            </a:pPr>
            <a:r>
              <a:rPr lang="el-GR" sz="2400" kern="1200" noProof="0" dirty="0"/>
              <a:t>Βίντεο, προσομοιώσεις</a:t>
            </a:r>
          </a:p>
        </p:txBody>
      </p:sp>
      <p:sp>
        <p:nvSpPr>
          <p:cNvPr id="49" name="Ελεύθερη σχεδίαση: Σχήμα 48">
            <a:extLst>
              <a:ext uri="{FF2B5EF4-FFF2-40B4-BE49-F238E27FC236}">
                <a16:creationId xmlns:a16="http://schemas.microsoft.com/office/drawing/2014/main" id="{E846C39D-2587-1ECA-AD55-F2741CE8167F}"/>
              </a:ext>
            </a:extLst>
          </p:cNvPr>
          <p:cNvSpPr/>
          <p:nvPr/>
        </p:nvSpPr>
        <p:spPr>
          <a:xfrm>
            <a:off x="8521452" y="4683435"/>
            <a:ext cx="2243658" cy="1121829"/>
          </a:xfrm>
          <a:custGeom>
            <a:avLst/>
            <a:gdLst>
              <a:gd name="connsiteX0" fmla="*/ 0 w 2243658"/>
              <a:gd name="connsiteY0" fmla="*/ 112183 h 1121829"/>
              <a:gd name="connsiteX1" fmla="*/ 112183 w 2243658"/>
              <a:gd name="connsiteY1" fmla="*/ 0 h 1121829"/>
              <a:gd name="connsiteX2" fmla="*/ 2131475 w 2243658"/>
              <a:gd name="connsiteY2" fmla="*/ 0 h 1121829"/>
              <a:gd name="connsiteX3" fmla="*/ 2243658 w 2243658"/>
              <a:gd name="connsiteY3" fmla="*/ 112183 h 1121829"/>
              <a:gd name="connsiteX4" fmla="*/ 2243658 w 2243658"/>
              <a:gd name="connsiteY4" fmla="*/ 1009646 h 1121829"/>
              <a:gd name="connsiteX5" fmla="*/ 2131475 w 2243658"/>
              <a:gd name="connsiteY5" fmla="*/ 1121829 h 1121829"/>
              <a:gd name="connsiteX6" fmla="*/ 112183 w 2243658"/>
              <a:gd name="connsiteY6" fmla="*/ 1121829 h 1121829"/>
              <a:gd name="connsiteX7" fmla="*/ 0 w 2243658"/>
              <a:gd name="connsiteY7" fmla="*/ 1009646 h 1121829"/>
              <a:gd name="connsiteX8" fmla="*/ 0 w 2243658"/>
              <a:gd name="connsiteY8" fmla="*/ 112183 h 1121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3658" h="1121829">
                <a:moveTo>
                  <a:pt x="0" y="112183"/>
                </a:moveTo>
                <a:cubicBezTo>
                  <a:pt x="0" y="50226"/>
                  <a:pt x="50226" y="0"/>
                  <a:pt x="112183" y="0"/>
                </a:cubicBezTo>
                <a:lnTo>
                  <a:pt x="2131475" y="0"/>
                </a:lnTo>
                <a:cubicBezTo>
                  <a:pt x="2193432" y="0"/>
                  <a:pt x="2243658" y="50226"/>
                  <a:pt x="2243658" y="112183"/>
                </a:cubicBezTo>
                <a:lnTo>
                  <a:pt x="2243658" y="1009646"/>
                </a:lnTo>
                <a:cubicBezTo>
                  <a:pt x="2243658" y="1071603"/>
                  <a:pt x="2193432" y="1121829"/>
                  <a:pt x="2131475" y="1121829"/>
                </a:cubicBezTo>
                <a:lnTo>
                  <a:pt x="112183" y="1121829"/>
                </a:lnTo>
                <a:cubicBezTo>
                  <a:pt x="50226" y="1121829"/>
                  <a:pt x="0" y="1071603"/>
                  <a:pt x="0" y="1009646"/>
                </a:cubicBezTo>
                <a:lnTo>
                  <a:pt x="0" y="112183"/>
                </a:lnTo>
                <a:close/>
              </a:path>
            </a:pathLst>
          </a:custGeom>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41112" tIns="41112" rIns="41112" bIns="41112" numCol="1" spcCol="1270" anchor="ctr" anchorCtr="0">
            <a:noAutofit/>
          </a:bodyPr>
          <a:lstStyle/>
          <a:p>
            <a:pPr marL="0" lvl="0" indent="0" algn="ctr" defTabSz="577850">
              <a:lnSpc>
                <a:spcPct val="90000"/>
              </a:lnSpc>
              <a:spcBef>
                <a:spcPct val="0"/>
              </a:spcBef>
              <a:spcAft>
                <a:spcPct val="35000"/>
              </a:spcAft>
              <a:buNone/>
            </a:pPr>
            <a:r>
              <a:rPr lang="el-GR" sz="2400" kern="1200" noProof="0" dirty="0"/>
              <a:t>Εκπαιδευτικά παιχνίδια, τεστ αξιολόγησης</a:t>
            </a:r>
          </a:p>
        </p:txBody>
      </p:sp>
      <p:sp>
        <p:nvSpPr>
          <p:cNvPr id="64" name="TextBox 63">
            <a:extLst>
              <a:ext uri="{FF2B5EF4-FFF2-40B4-BE49-F238E27FC236}">
                <a16:creationId xmlns:a16="http://schemas.microsoft.com/office/drawing/2014/main" id="{CB2C4F63-AE0C-373C-D61A-E73AE14A5426}"/>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4C9E1F0-464E-3613-8B0D-02E3F48DCE45}"/>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noProof="0" dirty="0">
                <a:solidFill>
                  <a:prstClr val="white"/>
                </a:solidFill>
              </a:rPr>
              <a:t>Πολλαπλό Βιβλίο – Παιδαγωγικό Πλαίσιο</a:t>
            </a:r>
          </a:p>
        </p:txBody>
      </p:sp>
      <p:graphicFrame>
        <p:nvGraphicFramePr>
          <p:cNvPr id="9" name="2 - Θέση περιεχομένου">
            <a:extLst>
              <a:ext uri="{FF2B5EF4-FFF2-40B4-BE49-F238E27FC236}">
                <a16:creationId xmlns:a16="http://schemas.microsoft.com/office/drawing/2014/main" id="{567BA7FC-1352-0EAE-EA9E-30CBC00C8A99}"/>
              </a:ext>
            </a:extLst>
          </p:cNvPr>
          <p:cNvGraphicFramePr>
            <a:graphicFrameLocks/>
          </p:cNvGraphicFramePr>
          <p:nvPr>
            <p:extLst>
              <p:ext uri="{D42A27DB-BD31-4B8C-83A1-F6EECF244321}">
                <p14:modId xmlns:p14="http://schemas.microsoft.com/office/powerpoint/2010/main" val="1161413337"/>
              </p:ext>
            </p:extLst>
          </p:nvPr>
        </p:nvGraphicFramePr>
        <p:xfrm>
          <a:off x="587388" y="980728"/>
          <a:ext cx="1101722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a:ext uri="{FF2B5EF4-FFF2-40B4-BE49-F238E27FC236}">
                <a16:creationId xmlns:a16="http://schemas.microsoft.com/office/drawing/2014/main" id="{4B453642-241E-E0CA-0861-7B2211FFCA6D}"/>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81643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8FC1A8-7795-8B09-B0E8-7139E043D21E}"/>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noProof="0">
                <a:solidFill>
                  <a:prstClr val="white"/>
                </a:solidFill>
              </a:rPr>
              <a:t>Ευκαιρίες για τον Εκπαιδευτικό</a:t>
            </a:r>
            <a:endParaRPr lang="el-GR" sz="3200" noProof="0" dirty="0">
              <a:solidFill>
                <a:prstClr val="white"/>
              </a:solidFill>
            </a:endParaRPr>
          </a:p>
        </p:txBody>
      </p:sp>
      <p:grpSp>
        <p:nvGrpSpPr>
          <p:cNvPr id="14" name="Ομάδα 13">
            <a:extLst>
              <a:ext uri="{FF2B5EF4-FFF2-40B4-BE49-F238E27FC236}">
                <a16:creationId xmlns:a16="http://schemas.microsoft.com/office/drawing/2014/main" id="{9B354942-166D-6C5A-3C35-EDF89F94BC81}"/>
              </a:ext>
            </a:extLst>
          </p:cNvPr>
          <p:cNvGrpSpPr/>
          <p:nvPr/>
        </p:nvGrpSpPr>
        <p:grpSpPr>
          <a:xfrm>
            <a:off x="2099556" y="908720"/>
            <a:ext cx="7992888" cy="5544616"/>
            <a:chOff x="3558856" y="980728"/>
            <a:chExt cx="4192805" cy="4192805"/>
          </a:xfrm>
        </p:grpSpPr>
        <p:sp>
          <p:nvSpPr>
            <p:cNvPr id="15" name="Ρόμβος 14">
              <a:extLst>
                <a:ext uri="{FF2B5EF4-FFF2-40B4-BE49-F238E27FC236}">
                  <a16:creationId xmlns:a16="http://schemas.microsoft.com/office/drawing/2014/main" id="{A1B6D511-F13C-1576-D194-35DF2C6601B9}"/>
                </a:ext>
              </a:extLst>
            </p:cNvPr>
            <p:cNvSpPr/>
            <p:nvPr/>
          </p:nvSpPr>
          <p:spPr>
            <a:xfrm>
              <a:off x="3558856" y="980728"/>
              <a:ext cx="4192805" cy="4192805"/>
            </a:xfrm>
            <a:prstGeom prst="diamond">
              <a:avLst/>
            </a:prstGeom>
          </p:spPr>
          <p:style>
            <a:lnRef idx="0">
              <a:schemeClr val="dk1">
                <a:hueOff val="0"/>
                <a:satOff val="0"/>
                <a:lumOff val="0"/>
                <a:alphaOff val="0"/>
              </a:schemeClr>
            </a:lnRef>
            <a:fillRef idx="1">
              <a:schemeClr val="accent5">
                <a:tint val="40000"/>
                <a:hueOff val="0"/>
                <a:satOff val="0"/>
                <a:lumOff val="0"/>
                <a:alphaOff val="0"/>
              </a:schemeClr>
            </a:fillRef>
            <a:effectRef idx="0">
              <a:schemeClr val="accent5">
                <a:tint val="40000"/>
                <a:hueOff val="0"/>
                <a:satOff val="0"/>
                <a:lumOff val="0"/>
                <a:alphaOff val="0"/>
              </a:schemeClr>
            </a:effectRef>
            <a:fontRef idx="minor">
              <a:schemeClr val="dk1">
                <a:hueOff val="0"/>
                <a:satOff val="0"/>
                <a:lumOff val="0"/>
                <a:alphaOff val="0"/>
              </a:schemeClr>
            </a:fontRef>
          </p:style>
          <p:txBody>
            <a:bodyPr/>
            <a:lstStyle/>
            <a:p>
              <a:endParaRPr lang="el-GR" sz="2400" noProof="0" dirty="0"/>
            </a:p>
          </p:txBody>
        </p:sp>
        <p:sp>
          <p:nvSpPr>
            <p:cNvPr id="16" name="Ελεύθερη σχεδίαση: Σχήμα 15">
              <a:extLst>
                <a:ext uri="{FF2B5EF4-FFF2-40B4-BE49-F238E27FC236}">
                  <a16:creationId xmlns:a16="http://schemas.microsoft.com/office/drawing/2014/main" id="{05553711-85F8-094F-CAFF-6C13A90E2C56}"/>
                </a:ext>
              </a:extLst>
            </p:cNvPr>
            <p:cNvSpPr/>
            <p:nvPr/>
          </p:nvSpPr>
          <p:spPr>
            <a:xfrm>
              <a:off x="3957172" y="1379044"/>
              <a:ext cx="1635193" cy="1635193"/>
            </a:xfrm>
            <a:custGeom>
              <a:avLst/>
              <a:gdLst>
                <a:gd name="connsiteX0" fmla="*/ 0 w 1635193"/>
                <a:gd name="connsiteY0" fmla="*/ 272538 h 1635193"/>
                <a:gd name="connsiteX1" fmla="*/ 272538 w 1635193"/>
                <a:gd name="connsiteY1" fmla="*/ 0 h 1635193"/>
                <a:gd name="connsiteX2" fmla="*/ 1362655 w 1635193"/>
                <a:gd name="connsiteY2" fmla="*/ 0 h 1635193"/>
                <a:gd name="connsiteX3" fmla="*/ 1635193 w 1635193"/>
                <a:gd name="connsiteY3" fmla="*/ 272538 h 1635193"/>
                <a:gd name="connsiteX4" fmla="*/ 1635193 w 1635193"/>
                <a:gd name="connsiteY4" fmla="*/ 1362655 h 1635193"/>
                <a:gd name="connsiteX5" fmla="*/ 1362655 w 1635193"/>
                <a:gd name="connsiteY5" fmla="*/ 1635193 h 1635193"/>
                <a:gd name="connsiteX6" fmla="*/ 272538 w 1635193"/>
                <a:gd name="connsiteY6" fmla="*/ 1635193 h 1635193"/>
                <a:gd name="connsiteX7" fmla="*/ 0 w 1635193"/>
                <a:gd name="connsiteY7" fmla="*/ 1362655 h 1635193"/>
                <a:gd name="connsiteX8" fmla="*/ 0 w 1635193"/>
                <a:gd name="connsiteY8" fmla="*/ 272538 h 163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5193" h="1635193">
                  <a:moveTo>
                    <a:pt x="0" y="272538"/>
                  </a:moveTo>
                  <a:cubicBezTo>
                    <a:pt x="0" y="122019"/>
                    <a:pt x="122019" y="0"/>
                    <a:pt x="272538" y="0"/>
                  </a:cubicBezTo>
                  <a:lnTo>
                    <a:pt x="1362655" y="0"/>
                  </a:lnTo>
                  <a:cubicBezTo>
                    <a:pt x="1513174" y="0"/>
                    <a:pt x="1635193" y="122019"/>
                    <a:pt x="1635193" y="272538"/>
                  </a:cubicBezTo>
                  <a:lnTo>
                    <a:pt x="1635193" y="1362655"/>
                  </a:lnTo>
                  <a:cubicBezTo>
                    <a:pt x="1635193" y="1513174"/>
                    <a:pt x="1513174" y="1635193"/>
                    <a:pt x="1362655" y="1635193"/>
                  </a:cubicBezTo>
                  <a:lnTo>
                    <a:pt x="272538" y="1635193"/>
                  </a:lnTo>
                  <a:cubicBezTo>
                    <a:pt x="122019" y="1635193"/>
                    <a:pt x="0" y="1513174"/>
                    <a:pt x="0" y="1362655"/>
                  </a:cubicBezTo>
                  <a:lnTo>
                    <a:pt x="0" y="272538"/>
                  </a:lnTo>
                  <a:close/>
                </a:path>
              </a:pathLst>
            </a:custGeom>
            <a:solidFill>
              <a:srgbClr val="FFC000"/>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21734" tIns="121734" rIns="121734" bIns="121734" numCol="1" spcCol="1270" anchor="ctr" anchorCtr="0">
              <a:noAutofit/>
            </a:bodyPr>
            <a:lstStyle/>
            <a:p>
              <a:pPr marL="0" lvl="0" indent="0" algn="ctr" defTabSz="488950">
                <a:lnSpc>
                  <a:spcPct val="90000"/>
                </a:lnSpc>
                <a:spcBef>
                  <a:spcPct val="0"/>
                </a:spcBef>
                <a:spcAft>
                  <a:spcPct val="35000"/>
                </a:spcAft>
                <a:buNone/>
              </a:pPr>
              <a:r>
                <a:rPr lang="el-GR" sz="2400" kern="1200" noProof="0" dirty="0"/>
                <a:t>Δυνατότητα επιλογής των κατάλληλων διδακτικών πόρων για το μάθημά του.</a:t>
              </a:r>
            </a:p>
          </p:txBody>
        </p:sp>
        <p:sp>
          <p:nvSpPr>
            <p:cNvPr id="17" name="Ελεύθερη σχεδίαση: Σχήμα 16">
              <a:extLst>
                <a:ext uri="{FF2B5EF4-FFF2-40B4-BE49-F238E27FC236}">
                  <a16:creationId xmlns:a16="http://schemas.microsoft.com/office/drawing/2014/main" id="{1C861A27-C01A-928A-B59D-7020C3EDEB01}"/>
                </a:ext>
              </a:extLst>
            </p:cNvPr>
            <p:cNvSpPr/>
            <p:nvPr/>
          </p:nvSpPr>
          <p:spPr>
            <a:xfrm>
              <a:off x="5718150" y="1379044"/>
              <a:ext cx="1635193" cy="1635193"/>
            </a:xfrm>
            <a:custGeom>
              <a:avLst/>
              <a:gdLst>
                <a:gd name="connsiteX0" fmla="*/ 0 w 1635193"/>
                <a:gd name="connsiteY0" fmla="*/ 272538 h 1635193"/>
                <a:gd name="connsiteX1" fmla="*/ 272538 w 1635193"/>
                <a:gd name="connsiteY1" fmla="*/ 0 h 1635193"/>
                <a:gd name="connsiteX2" fmla="*/ 1362655 w 1635193"/>
                <a:gd name="connsiteY2" fmla="*/ 0 h 1635193"/>
                <a:gd name="connsiteX3" fmla="*/ 1635193 w 1635193"/>
                <a:gd name="connsiteY3" fmla="*/ 272538 h 1635193"/>
                <a:gd name="connsiteX4" fmla="*/ 1635193 w 1635193"/>
                <a:gd name="connsiteY4" fmla="*/ 1362655 h 1635193"/>
                <a:gd name="connsiteX5" fmla="*/ 1362655 w 1635193"/>
                <a:gd name="connsiteY5" fmla="*/ 1635193 h 1635193"/>
                <a:gd name="connsiteX6" fmla="*/ 272538 w 1635193"/>
                <a:gd name="connsiteY6" fmla="*/ 1635193 h 1635193"/>
                <a:gd name="connsiteX7" fmla="*/ 0 w 1635193"/>
                <a:gd name="connsiteY7" fmla="*/ 1362655 h 1635193"/>
                <a:gd name="connsiteX8" fmla="*/ 0 w 1635193"/>
                <a:gd name="connsiteY8" fmla="*/ 272538 h 163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5193" h="1635193">
                  <a:moveTo>
                    <a:pt x="0" y="272538"/>
                  </a:moveTo>
                  <a:cubicBezTo>
                    <a:pt x="0" y="122019"/>
                    <a:pt x="122019" y="0"/>
                    <a:pt x="272538" y="0"/>
                  </a:cubicBezTo>
                  <a:lnTo>
                    <a:pt x="1362655" y="0"/>
                  </a:lnTo>
                  <a:cubicBezTo>
                    <a:pt x="1513174" y="0"/>
                    <a:pt x="1635193" y="122019"/>
                    <a:pt x="1635193" y="272538"/>
                  </a:cubicBezTo>
                  <a:lnTo>
                    <a:pt x="1635193" y="1362655"/>
                  </a:lnTo>
                  <a:cubicBezTo>
                    <a:pt x="1635193" y="1513174"/>
                    <a:pt x="1513174" y="1635193"/>
                    <a:pt x="1362655" y="1635193"/>
                  </a:cubicBezTo>
                  <a:lnTo>
                    <a:pt x="272538" y="1635193"/>
                  </a:lnTo>
                  <a:cubicBezTo>
                    <a:pt x="122019" y="1635193"/>
                    <a:pt x="0" y="1513174"/>
                    <a:pt x="0" y="1362655"/>
                  </a:cubicBezTo>
                  <a:lnTo>
                    <a:pt x="0" y="272538"/>
                  </a:lnTo>
                  <a:close/>
                </a:path>
              </a:pathLst>
            </a:custGeom>
            <a:solidFill>
              <a:schemeClr val="accent1">
                <a:lumMod val="75000"/>
              </a:schemeClr>
            </a:solidFill>
          </p:spPr>
          <p:style>
            <a:lnRef idx="2">
              <a:schemeClr val="lt1">
                <a:hueOff val="0"/>
                <a:satOff val="0"/>
                <a:lumOff val="0"/>
                <a:alphaOff val="0"/>
              </a:schemeClr>
            </a:lnRef>
            <a:fillRef idx="1">
              <a:schemeClr val="accent5">
                <a:hueOff val="-2252848"/>
                <a:satOff val="-5806"/>
                <a:lumOff val="-3922"/>
                <a:alphaOff val="0"/>
              </a:schemeClr>
            </a:fillRef>
            <a:effectRef idx="0">
              <a:schemeClr val="accent5">
                <a:hueOff val="-2252848"/>
                <a:satOff val="-5806"/>
                <a:lumOff val="-3922"/>
                <a:alphaOff val="0"/>
              </a:schemeClr>
            </a:effectRef>
            <a:fontRef idx="minor">
              <a:schemeClr val="lt1"/>
            </a:fontRef>
          </p:style>
          <p:txBody>
            <a:bodyPr spcFirstLastPara="0" vert="horz" wrap="square" lIns="121734" tIns="121734" rIns="121734" bIns="121734" numCol="1" spcCol="1270" anchor="ctr" anchorCtr="0">
              <a:noAutofit/>
            </a:bodyPr>
            <a:lstStyle/>
            <a:p>
              <a:pPr marL="0" lvl="0" indent="0" algn="ctr" defTabSz="488950">
                <a:lnSpc>
                  <a:spcPct val="90000"/>
                </a:lnSpc>
                <a:spcBef>
                  <a:spcPct val="0"/>
                </a:spcBef>
                <a:spcAft>
                  <a:spcPct val="35000"/>
                </a:spcAft>
                <a:buNone/>
              </a:pPr>
              <a:r>
                <a:rPr lang="el-GR" sz="2400" kern="1200" noProof="0" dirty="0"/>
                <a:t>Δεν περιορίζεται σε ένα μόνο βιβλίο, αλλά έχει πληθώρα επιλογών.</a:t>
              </a:r>
            </a:p>
          </p:txBody>
        </p:sp>
        <p:sp>
          <p:nvSpPr>
            <p:cNvPr id="18" name="Ελεύθερη σχεδίαση: Σχήμα 17">
              <a:extLst>
                <a:ext uri="{FF2B5EF4-FFF2-40B4-BE49-F238E27FC236}">
                  <a16:creationId xmlns:a16="http://schemas.microsoft.com/office/drawing/2014/main" id="{B0D2163E-631B-6FCC-0C40-6D3982EBBFEE}"/>
                </a:ext>
              </a:extLst>
            </p:cNvPr>
            <p:cNvSpPr/>
            <p:nvPr/>
          </p:nvSpPr>
          <p:spPr>
            <a:xfrm>
              <a:off x="3957172" y="3140022"/>
              <a:ext cx="1635193" cy="1635193"/>
            </a:xfrm>
            <a:custGeom>
              <a:avLst/>
              <a:gdLst>
                <a:gd name="connsiteX0" fmla="*/ 0 w 1635193"/>
                <a:gd name="connsiteY0" fmla="*/ 272538 h 1635193"/>
                <a:gd name="connsiteX1" fmla="*/ 272538 w 1635193"/>
                <a:gd name="connsiteY1" fmla="*/ 0 h 1635193"/>
                <a:gd name="connsiteX2" fmla="*/ 1362655 w 1635193"/>
                <a:gd name="connsiteY2" fmla="*/ 0 h 1635193"/>
                <a:gd name="connsiteX3" fmla="*/ 1635193 w 1635193"/>
                <a:gd name="connsiteY3" fmla="*/ 272538 h 1635193"/>
                <a:gd name="connsiteX4" fmla="*/ 1635193 w 1635193"/>
                <a:gd name="connsiteY4" fmla="*/ 1362655 h 1635193"/>
                <a:gd name="connsiteX5" fmla="*/ 1362655 w 1635193"/>
                <a:gd name="connsiteY5" fmla="*/ 1635193 h 1635193"/>
                <a:gd name="connsiteX6" fmla="*/ 272538 w 1635193"/>
                <a:gd name="connsiteY6" fmla="*/ 1635193 h 1635193"/>
                <a:gd name="connsiteX7" fmla="*/ 0 w 1635193"/>
                <a:gd name="connsiteY7" fmla="*/ 1362655 h 1635193"/>
                <a:gd name="connsiteX8" fmla="*/ 0 w 1635193"/>
                <a:gd name="connsiteY8" fmla="*/ 272538 h 163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5193" h="1635193">
                  <a:moveTo>
                    <a:pt x="0" y="272538"/>
                  </a:moveTo>
                  <a:cubicBezTo>
                    <a:pt x="0" y="122019"/>
                    <a:pt x="122019" y="0"/>
                    <a:pt x="272538" y="0"/>
                  </a:cubicBezTo>
                  <a:lnTo>
                    <a:pt x="1362655" y="0"/>
                  </a:lnTo>
                  <a:cubicBezTo>
                    <a:pt x="1513174" y="0"/>
                    <a:pt x="1635193" y="122019"/>
                    <a:pt x="1635193" y="272538"/>
                  </a:cubicBezTo>
                  <a:lnTo>
                    <a:pt x="1635193" y="1362655"/>
                  </a:lnTo>
                  <a:cubicBezTo>
                    <a:pt x="1635193" y="1513174"/>
                    <a:pt x="1513174" y="1635193"/>
                    <a:pt x="1362655" y="1635193"/>
                  </a:cubicBezTo>
                  <a:lnTo>
                    <a:pt x="272538" y="1635193"/>
                  </a:lnTo>
                  <a:cubicBezTo>
                    <a:pt x="122019" y="1635193"/>
                    <a:pt x="0" y="1513174"/>
                    <a:pt x="0" y="1362655"/>
                  </a:cubicBezTo>
                  <a:lnTo>
                    <a:pt x="0" y="272538"/>
                  </a:lnTo>
                  <a:close/>
                </a:path>
              </a:pathLst>
            </a:custGeom>
            <a:solidFill>
              <a:schemeClr val="accent6">
                <a:lumMod val="75000"/>
              </a:schemeClr>
            </a:solidFill>
          </p:spPr>
          <p:style>
            <a:lnRef idx="2">
              <a:schemeClr val="lt1">
                <a:hueOff val="0"/>
                <a:satOff val="0"/>
                <a:lumOff val="0"/>
                <a:alphaOff val="0"/>
              </a:schemeClr>
            </a:lnRef>
            <a:fillRef idx="1">
              <a:schemeClr val="accent5">
                <a:hueOff val="-4505695"/>
                <a:satOff val="-11613"/>
                <a:lumOff val="-7843"/>
                <a:alphaOff val="0"/>
              </a:schemeClr>
            </a:fillRef>
            <a:effectRef idx="0">
              <a:schemeClr val="accent5">
                <a:hueOff val="-4505695"/>
                <a:satOff val="-11613"/>
                <a:lumOff val="-7843"/>
                <a:alphaOff val="0"/>
              </a:schemeClr>
            </a:effectRef>
            <a:fontRef idx="minor">
              <a:schemeClr val="lt1"/>
            </a:fontRef>
          </p:style>
          <p:txBody>
            <a:bodyPr spcFirstLastPara="0" vert="horz" wrap="square" lIns="121734" tIns="121734" rIns="121734" bIns="121734" numCol="1" spcCol="1270" anchor="ctr" anchorCtr="0">
              <a:noAutofit/>
            </a:bodyPr>
            <a:lstStyle/>
            <a:p>
              <a:pPr marL="0" lvl="0" indent="0" algn="ctr" defTabSz="488950">
                <a:lnSpc>
                  <a:spcPct val="90000"/>
                </a:lnSpc>
                <a:spcBef>
                  <a:spcPct val="0"/>
                </a:spcBef>
                <a:spcAft>
                  <a:spcPct val="35000"/>
                </a:spcAft>
                <a:buNone/>
              </a:pPr>
              <a:r>
                <a:rPr lang="el-GR" sz="2400" kern="1200" noProof="0" dirty="0"/>
                <a:t>Η διδασκαλία γίνεται με εστίαση στα </a:t>
              </a:r>
              <a:r>
                <a:rPr lang="el-GR" sz="2400" kern="1200" noProof="0" dirty="0" err="1"/>
                <a:t>ΠΜΑ</a:t>
              </a:r>
              <a:r>
                <a:rPr lang="el-GR" sz="2400" kern="1200" noProof="0" dirty="0"/>
                <a:t>, απελευθερωμένη από τους περιορισμούς του τυπικού εγχειριδίου.</a:t>
              </a:r>
            </a:p>
          </p:txBody>
        </p:sp>
        <p:sp>
          <p:nvSpPr>
            <p:cNvPr id="19" name="Ελεύθερη σχεδίαση: Σχήμα 18">
              <a:extLst>
                <a:ext uri="{FF2B5EF4-FFF2-40B4-BE49-F238E27FC236}">
                  <a16:creationId xmlns:a16="http://schemas.microsoft.com/office/drawing/2014/main" id="{298665B4-A453-1DA8-E9A9-BD3B7438F686}"/>
                </a:ext>
              </a:extLst>
            </p:cNvPr>
            <p:cNvSpPr/>
            <p:nvPr/>
          </p:nvSpPr>
          <p:spPr>
            <a:xfrm>
              <a:off x="5718150" y="3140022"/>
              <a:ext cx="1635193" cy="1635193"/>
            </a:xfrm>
            <a:custGeom>
              <a:avLst/>
              <a:gdLst>
                <a:gd name="connsiteX0" fmla="*/ 0 w 1635193"/>
                <a:gd name="connsiteY0" fmla="*/ 272538 h 1635193"/>
                <a:gd name="connsiteX1" fmla="*/ 272538 w 1635193"/>
                <a:gd name="connsiteY1" fmla="*/ 0 h 1635193"/>
                <a:gd name="connsiteX2" fmla="*/ 1362655 w 1635193"/>
                <a:gd name="connsiteY2" fmla="*/ 0 h 1635193"/>
                <a:gd name="connsiteX3" fmla="*/ 1635193 w 1635193"/>
                <a:gd name="connsiteY3" fmla="*/ 272538 h 1635193"/>
                <a:gd name="connsiteX4" fmla="*/ 1635193 w 1635193"/>
                <a:gd name="connsiteY4" fmla="*/ 1362655 h 1635193"/>
                <a:gd name="connsiteX5" fmla="*/ 1362655 w 1635193"/>
                <a:gd name="connsiteY5" fmla="*/ 1635193 h 1635193"/>
                <a:gd name="connsiteX6" fmla="*/ 272538 w 1635193"/>
                <a:gd name="connsiteY6" fmla="*/ 1635193 h 1635193"/>
                <a:gd name="connsiteX7" fmla="*/ 0 w 1635193"/>
                <a:gd name="connsiteY7" fmla="*/ 1362655 h 1635193"/>
                <a:gd name="connsiteX8" fmla="*/ 0 w 1635193"/>
                <a:gd name="connsiteY8" fmla="*/ 272538 h 163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5193" h="1635193">
                  <a:moveTo>
                    <a:pt x="0" y="272538"/>
                  </a:moveTo>
                  <a:cubicBezTo>
                    <a:pt x="0" y="122019"/>
                    <a:pt x="122019" y="0"/>
                    <a:pt x="272538" y="0"/>
                  </a:cubicBezTo>
                  <a:lnTo>
                    <a:pt x="1362655" y="0"/>
                  </a:lnTo>
                  <a:cubicBezTo>
                    <a:pt x="1513174" y="0"/>
                    <a:pt x="1635193" y="122019"/>
                    <a:pt x="1635193" y="272538"/>
                  </a:cubicBezTo>
                  <a:lnTo>
                    <a:pt x="1635193" y="1362655"/>
                  </a:lnTo>
                  <a:cubicBezTo>
                    <a:pt x="1635193" y="1513174"/>
                    <a:pt x="1513174" y="1635193"/>
                    <a:pt x="1362655" y="1635193"/>
                  </a:cubicBezTo>
                  <a:lnTo>
                    <a:pt x="272538" y="1635193"/>
                  </a:lnTo>
                  <a:cubicBezTo>
                    <a:pt x="122019" y="1635193"/>
                    <a:pt x="0" y="1513174"/>
                    <a:pt x="0" y="1362655"/>
                  </a:cubicBezTo>
                  <a:lnTo>
                    <a:pt x="0" y="272538"/>
                  </a:lnTo>
                  <a:close/>
                </a:path>
              </a:pathLst>
            </a:custGeom>
            <a:solidFill>
              <a:srgbClr val="ED7D31"/>
            </a:solidFill>
          </p:spPr>
          <p:style>
            <a:lnRef idx="2">
              <a:schemeClr val="lt1">
                <a:hueOff val="0"/>
                <a:satOff val="0"/>
                <a:lumOff val="0"/>
                <a:alphaOff val="0"/>
              </a:schemeClr>
            </a:lnRef>
            <a:fillRef idx="1">
              <a:schemeClr val="accent5">
                <a:hueOff val="-6758543"/>
                <a:satOff val="-17419"/>
                <a:lumOff val="-11765"/>
                <a:alphaOff val="0"/>
              </a:schemeClr>
            </a:fillRef>
            <a:effectRef idx="0">
              <a:schemeClr val="accent5">
                <a:hueOff val="-6758543"/>
                <a:satOff val="-17419"/>
                <a:lumOff val="-11765"/>
                <a:alphaOff val="0"/>
              </a:schemeClr>
            </a:effectRef>
            <a:fontRef idx="minor">
              <a:schemeClr val="lt1"/>
            </a:fontRef>
          </p:style>
          <p:txBody>
            <a:bodyPr spcFirstLastPara="0" vert="horz" wrap="square" lIns="121734" tIns="121734" rIns="121734" bIns="121734" numCol="1" spcCol="1270" anchor="ctr" anchorCtr="0">
              <a:noAutofit/>
            </a:bodyPr>
            <a:lstStyle/>
            <a:p>
              <a:pPr marL="0" lvl="0" indent="0" algn="ctr" defTabSz="488950">
                <a:lnSpc>
                  <a:spcPct val="90000"/>
                </a:lnSpc>
                <a:spcBef>
                  <a:spcPct val="0"/>
                </a:spcBef>
                <a:spcAft>
                  <a:spcPct val="35000"/>
                </a:spcAft>
                <a:buNone/>
              </a:pPr>
              <a:r>
                <a:rPr lang="el-GR" sz="2400" kern="1200" noProof="0" dirty="0"/>
                <a:t>Έχει στη διάθεσή του επιλογές διδακτικών πακέτων και υλικού ανάλογα με το μαθητικό δυναμικό.</a:t>
              </a:r>
            </a:p>
          </p:txBody>
        </p:sp>
      </p:grpSp>
      <p:sp>
        <p:nvSpPr>
          <p:cNvPr id="20" name="TextBox 19">
            <a:extLst>
              <a:ext uri="{FF2B5EF4-FFF2-40B4-BE49-F238E27FC236}">
                <a16:creationId xmlns:a16="http://schemas.microsoft.com/office/drawing/2014/main" id="{CF3A271D-6B5E-3898-0FB0-88B2FCF0023F}"/>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D79F62-3592-FD0B-E9C6-259243FF4CF3}"/>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Ανανεωμένο Πλαίσιο</a:t>
            </a:r>
            <a:endParaRPr lang="el-GR" sz="3200" noProof="0" dirty="0">
              <a:solidFill>
                <a:prstClr val="white"/>
              </a:solidFill>
            </a:endParaRPr>
          </a:p>
        </p:txBody>
      </p:sp>
      <p:grpSp>
        <p:nvGrpSpPr>
          <p:cNvPr id="14" name="Ομάδα 13">
            <a:extLst>
              <a:ext uri="{FF2B5EF4-FFF2-40B4-BE49-F238E27FC236}">
                <a16:creationId xmlns:a16="http://schemas.microsoft.com/office/drawing/2014/main" id="{F39F0B0E-6B33-EC36-18F6-30CB32FD50BA}"/>
              </a:ext>
            </a:extLst>
          </p:cNvPr>
          <p:cNvGrpSpPr/>
          <p:nvPr/>
        </p:nvGrpSpPr>
        <p:grpSpPr>
          <a:xfrm>
            <a:off x="119336" y="931870"/>
            <a:ext cx="11953328" cy="5428800"/>
            <a:chOff x="119336" y="931870"/>
            <a:chExt cx="11953328" cy="5428800"/>
          </a:xfrm>
        </p:grpSpPr>
        <p:sp>
          <p:nvSpPr>
            <p:cNvPr id="15" name="Ελεύθερη σχεδίαση: Σχήμα 14">
              <a:extLst>
                <a:ext uri="{FF2B5EF4-FFF2-40B4-BE49-F238E27FC236}">
                  <a16:creationId xmlns:a16="http://schemas.microsoft.com/office/drawing/2014/main" id="{7DA48B1A-C99A-E7AA-E44D-2A11D3034DB4}"/>
                </a:ext>
              </a:extLst>
            </p:cNvPr>
            <p:cNvSpPr/>
            <p:nvPr/>
          </p:nvSpPr>
          <p:spPr>
            <a:xfrm>
              <a:off x="119336" y="931870"/>
              <a:ext cx="11953328" cy="1216800"/>
            </a:xfrm>
            <a:custGeom>
              <a:avLst/>
              <a:gdLst>
                <a:gd name="connsiteX0" fmla="*/ 0 w 11953328"/>
                <a:gd name="connsiteY0" fmla="*/ 202804 h 1216800"/>
                <a:gd name="connsiteX1" fmla="*/ 202804 w 11953328"/>
                <a:gd name="connsiteY1" fmla="*/ 0 h 1216800"/>
                <a:gd name="connsiteX2" fmla="*/ 11750524 w 11953328"/>
                <a:gd name="connsiteY2" fmla="*/ 0 h 1216800"/>
                <a:gd name="connsiteX3" fmla="*/ 11953328 w 11953328"/>
                <a:gd name="connsiteY3" fmla="*/ 202804 h 1216800"/>
                <a:gd name="connsiteX4" fmla="*/ 11953328 w 11953328"/>
                <a:gd name="connsiteY4" fmla="*/ 1013996 h 1216800"/>
                <a:gd name="connsiteX5" fmla="*/ 11750524 w 11953328"/>
                <a:gd name="connsiteY5" fmla="*/ 1216800 h 1216800"/>
                <a:gd name="connsiteX6" fmla="*/ 202804 w 11953328"/>
                <a:gd name="connsiteY6" fmla="*/ 1216800 h 1216800"/>
                <a:gd name="connsiteX7" fmla="*/ 0 w 11953328"/>
                <a:gd name="connsiteY7" fmla="*/ 1013996 h 1216800"/>
                <a:gd name="connsiteX8" fmla="*/ 0 w 11953328"/>
                <a:gd name="connsiteY8" fmla="*/ 202804 h 121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16800">
                  <a:moveTo>
                    <a:pt x="0" y="202804"/>
                  </a:moveTo>
                  <a:cubicBezTo>
                    <a:pt x="0" y="90798"/>
                    <a:pt x="90798" y="0"/>
                    <a:pt x="202804" y="0"/>
                  </a:cubicBezTo>
                  <a:lnTo>
                    <a:pt x="11750524" y="0"/>
                  </a:lnTo>
                  <a:cubicBezTo>
                    <a:pt x="11862530" y="0"/>
                    <a:pt x="11953328" y="90798"/>
                    <a:pt x="11953328" y="202804"/>
                  </a:cubicBezTo>
                  <a:lnTo>
                    <a:pt x="11953328" y="1013996"/>
                  </a:lnTo>
                  <a:cubicBezTo>
                    <a:pt x="11953328" y="1126002"/>
                    <a:pt x="11862530" y="1216800"/>
                    <a:pt x="11750524" y="1216800"/>
                  </a:cubicBezTo>
                  <a:lnTo>
                    <a:pt x="202804" y="1216800"/>
                  </a:lnTo>
                  <a:cubicBezTo>
                    <a:pt x="90798" y="1216800"/>
                    <a:pt x="0" y="1126002"/>
                    <a:pt x="0" y="1013996"/>
                  </a:cubicBezTo>
                  <a:lnTo>
                    <a:pt x="0" y="202804"/>
                  </a:lnTo>
                  <a:close/>
                </a:path>
              </a:pathLst>
            </a:custGeom>
            <a:solidFill>
              <a:srgbClr val="ED7D31"/>
            </a:solidFill>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spcFirstLastPara="0" vert="horz" wrap="square" lIns="150839" tIns="150839" rIns="150839" bIns="150839" numCol="1" spcCol="1270" anchor="ctr" anchorCtr="0">
              <a:noAutofit/>
            </a:bodyPr>
            <a:lstStyle/>
            <a:p>
              <a:pPr marL="0" lvl="0" indent="0" algn="l" defTabSz="1066800">
                <a:lnSpc>
                  <a:spcPct val="90000"/>
                </a:lnSpc>
                <a:spcBef>
                  <a:spcPct val="0"/>
                </a:spcBef>
                <a:spcAft>
                  <a:spcPct val="35000"/>
                </a:spcAft>
                <a:buNone/>
              </a:pPr>
              <a:r>
                <a:rPr lang="el-GR" sz="2400" b="0" kern="1200" dirty="0"/>
                <a:t>Πλήρης ανανέωση του διδακτικού υλικού.</a:t>
              </a:r>
              <a:endParaRPr lang="en-US" sz="2400" b="0" kern="1200" dirty="0"/>
            </a:p>
          </p:txBody>
        </p:sp>
        <p:sp>
          <p:nvSpPr>
            <p:cNvPr id="16" name="Ελεύθερη σχεδίαση: Σχήμα 15">
              <a:extLst>
                <a:ext uri="{FF2B5EF4-FFF2-40B4-BE49-F238E27FC236}">
                  <a16:creationId xmlns:a16="http://schemas.microsoft.com/office/drawing/2014/main" id="{38043803-E631-A35F-E2C3-67451162A6A1}"/>
                </a:ext>
              </a:extLst>
            </p:cNvPr>
            <p:cNvSpPr/>
            <p:nvPr/>
          </p:nvSpPr>
          <p:spPr>
            <a:xfrm>
              <a:off x="119336" y="2335870"/>
              <a:ext cx="11953328" cy="1216800"/>
            </a:xfrm>
            <a:custGeom>
              <a:avLst/>
              <a:gdLst>
                <a:gd name="connsiteX0" fmla="*/ 0 w 11953328"/>
                <a:gd name="connsiteY0" fmla="*/ 202804 h 1216800"/>
                <a:gd name="connsiteX1" fmla="*/ 202804 w 11953328"/>
                <a:gd name="connsiteY1" fmla="*/ 0 h 1216800"/>
                <a:gd name="connsiteX2" fmla="*/ 11750524 w 11953328"/>
                <a:gd name="connsiteY2" fmla="*/ 0 h 1216800"/>
                <a:gd name="connsiteX3" fmla="*/ 11953328 w 11953328"/>
                <a:gd name="connsiteY3" fmla="*/ 202804 h 1216800"/>
                <a:gd name="connsiteX4" fmla="*/ 11953328 w 11953328"/>
                <a:gd name="connsiteY4" fmla="*/ 1013996 h 1216800"/>
                <a:gd name="connsiteX5" fmla="*/ 11750524 w 11953328"/>
                <a:gd name="connsiteY5" fmla="*/ 1216800 h 1216800"/>
                <a:gd name="connsiteX6" fmla="*/ 202804 w 11953328"/>
                <a:gd name="connsiteY6" fmla="*/ 1216800 h 1216800"/>
                <a:gd name="connsiteX7" fmla="*/ 0 w 11953328"/>
                <a:gd name="connsiteY7" fmla="*/ 1013996 h 1216800"/>
                <a:gd name="connsiteX8" fmla="*/ 0 w 11953328"/>
                <a:gd name="connsiteY8" fmla="*/ 202804 h 121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16800">
                  <a:moveTo>
                    <a:pt x="0" y="202804"/>
                  </a:moveTo>
                  <a:cubicBezTo>
                    <a:pt x="0" y="90798"/>
                    <a:pt x="90798" y="0"/>
                    <a:pt x="202804" y="0"/>
                  </a:cubicBezTo>
                  <a:lnTo>
                    <a:pt x="11750524" y="0"/>
                  </a:lnTo>
                  <a:cubicBezTo>
                    <a:pt x="11862530" y="0"/>
                    <a:pt x="11953328" y="90798"/>
                    <a:pt x="11953328" y="202804"/>
                  </a:cubicBezTo>
                  <a:lnTo>
                    <a:pt x="11953328" y="1013996"/>
                  </a:lnTo>
                  <a:cubicBezTo>
                    <a:pt x="11953328" y="1126002"/>
                    <a:pt x="11862530" y="1216800"/>
                    <a:pt x="11750524" y="1216800"/>
                  </a:cubicBezTo>
                  <a:lnTo>
                    <a:pt x="202804" y="1216800"/>
                  </a:lnTo>
                  <a:cubicBezTo>
                    <a:pt x="90798" y="1216800"/>
                    <a:pt x="0" y="1126002"/>
                    <a:pt x="0" y="1013996"/>
                  </a:cubicBezTo>
                  <a:lnTo>
                    <a:pt x="0" y="202804"/>
                  </a:lnTo>
                  <a:close/>
                </a:path>
              </a:pathLst>
            </a:custGeom>
            <a:solidFill>
              <a:srgbClr val="70AD47"/>
            </a:solidFill>
          </p:spPr>
          <p:style>
            <a:lnRef idx="2">
              <a:schemeClr val="lt1">
                <a:hueOff val="0"/>
                <a:satOff val="0"/>
                <a:lumOff val="0"/>
                <a:alphaOff val="0"/>
              </a:schemeClr>
            </a:lnRef>
            <a:fillRef idx="1">
              <a:scrgbClr r="0" g="0" b="0"/>
            </a:fillRef>
            <a:effectRef idx="0">
              <a:schemeClr val="accent5">
                <a:hueOff val="-2252848"/>
                <a:satOff val="-5806"/>
                <a:lumOff val="-3922"/>
                <a:alphaOff val="0"/>
              </a:schemeClr>
            </a:effectRef>
            <a:fontRef idx="minor">
              <a:schemeClr val="lt1"/>
            </a:fontRef>
          </p:style>
          <p:txBody>
            <a:bodyPr spcFirstLastPara="0" vert="horz" wrap="square" lIns="150839" tIns="150839" rIns="150839" bIns="150839" numCol="1" spcCol="1270" anchor="ctr" anchorCtr="0">
              <a:noAutofit/>
            </a:bodyPr>
            <a:lstStyle/>
            <a:p>
              <a:pPr marL="0" lvl="0" indent="0" algn="l" defTabSz="1066800">
                <a:lnSpc>
                  <a:spcPct val="90000"/>
                </a:lnSpc>
                <a:spcBef>
                  <a:spcPct val="0"/>
                </a:spcBef>
                <a:spcAft>
                  <a:spcPct val="35000"/>
                </a:spcAft>
                <a:buNone/>
              </a:pPr>
              <a:r>
                <a:rPr lang="el-GR" sz="2400" b="0" kern="1200" dirty="0"/>
                <a:t>Ικανοποίηση αιτήματος της εκπαιδευτικής κοινότητας για πολλαπλά υλικά και πηγές.</a:t>
              </a:r>
              <a:endParaRPr lang="en-US" sz="2400" b="0" kern="1200" dirty="0"/>
            </a:p>
          </p:txBody>
        </p:sp>
        <p:sp>
          <p:nvSpPr>
            <p:cNvPr id="17" name="Ελεύθερη σχεδίαση: Σχήμα 16">
              <a:extLst>
                <a:ext uri="{FF2B5EF4-FFF2-40B4-BE49-F238E27FC236}">
                  <a16:creationId xmlns:a16="http://schemas.microsoft.com/office/drawing/2014/main" id="{ABCF3204-DA48-4812-83B7-A536B3C81D92}"/>
                </a:ext>
              </a:extLst>
            </p:cNvPr>
            <p:cNvSpPr/>
            <p:nvPr/>
          </p:nvSpPr>
          <p:spPr>
            <a:xfrm>
              <a:off x="119336" y="3739870"/>
              <a:ext cx="11953328" cy="1216800"/>
            </a:xfrm>
            <a:custGeom>
              <a:avLst/>
              <a:gdLst>
                <a:gd name="connsiteX0" fmla="*/ 0 w 11953328"/>
                <a:gd name="connsiteY0" fmla="*/ 202804 h 1216800"/>
                <a:gd name="connsiteX1" fmla="*/ 202804 w 11953328"/>
                <a:gd name="connsiteY1" fmla="*/ 0 h 1216800"/>
                <a:gd name="connsiteX2" fmla="*/ 11750524 w 11953328"/>
                <a:gd name="connsiteY2" fmla="*/ 0 h 1216800"/>
                <a:gd name="connsiteX3" fmla="*/ 11953328 w 11953328"/>
                <a:gd name="connsiteY3" fmla="*/ 202804 h 1216800"/>
                <a:gd name="connsiteX4" fmla="*/ 11953328 w 11953328"/>
                <a:gd name="connsiteY4" fmla="*/ 1013996 h 1216800"/>
                <a:gd name="connsiteX5" fmla="*/ 11750524 w 11953328"/>
                <a:gd name="connsiteY5" fmla="*/ 1216800 h 1216800"/>
                <a:gd name="connsiteX6" fmla="*/ 202804 w 11953328"/>
                <a:gd name="connsiteY6" fmla="*/ 1216800 h 1216800"/>
                <a:gd name="connsiteX7" fmla="*/ 0 w 11953328"/>
                <a:gd name="connsiteY7" fmla="*/ 1013996 h 1216800"/>
                <a:gd name="connsiteX8" fmla="*/ 0 w 11953328"/>
                <a:gd name="connsiteY8" fmla="*/ 202804 h 121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16800">
                  <a:moveTo>
                    <a:pt x="0" y="202804"/>
                  </a:moveTo>
                  <a:cubicBezTo>
                    <a:pt x="0" y="90798"/>
                    <a:pt x="90798" y="0"/>
                    <a:pt x="202804" y="0"/>
                  </a:cubicBezTo>
                  <a:lnTo>
                    <a:pt x="11750524" y="0"/>
                  </a:lnTo>
                  <a:cubicBezTo>
                    <a:pt x="11862530" y="0"/>
                    <a:pt x="11953328" y="90798"/>
                    <a:pt x="11953328" y="202804"/>
                  </a:cubicBezTo>
                  <a:lnTo>
                    <a:pt x="11953328" y="1013996"/>
                  </a:lnTo>
                  <a:cubicBezTo>
                    <a:pt x="11953328" y="1126002"/>
                    <a:pt x="11862530" y="1216800"/>
                    <a:pt x="11750524" y="1216800"/>
                  </a:cubicBezTo>
                  <a:lnTo>
                    <a:pt x="202804" y="1216800"/>
                  </a:lnTo>
                  <a:cubicBezTo>
                    <a:pt x="90798" y="1216800"/>
                    <a:pt x="0" y="1126002"/>
                    <a:pt x="0" y="1013996"/>
                  </a:cubicBezTo>
                  <a:lnTo>
                    <a:pt x="0" y="202804"/>
                  </a:lnTo>
                  <a:close/>
                </a:path>
              </a:pathLst>
            </a:custGeom>
            <a:solidFill>
              <a:srgbClr val="BF9000"/>
            </a:solidFill>
          </p:spPr>
          <p:style>
            <a:lnRef idx="2">
              <a:schemeClr val="lt1">
                <a:hueOff val="0"/>
                <a:satOff val="0"/>
                <a:lumOff val="0"/>
                <a:alphaOff val="0"/>
              </a:schemeClr>
            </a:lnRef>
            <a:fillRef idx="1">
              <a:scrgbClr r="0" g="0" b="0"/>
            </a:fillRef>
            <a:effectRef idx="0">
              <a:schemeClr val="accent5">
                <a:hueOff val="-4505695"/>
                <a:satOff val="-11613"/>
                <a:lumOff val="-7843"/>
                <a:alphaOff val="0"/>
              </a:schemeClr>
            </a:effectRef>
            <a:fontRef idx="minor">
              <a:schemeClr val="lt1"/>
            </a:fontRef>
          </p:style>
          <p:txBody>
            <a:bodyPr spcFirstLastPara="0" vert="horz" wrap="square" lIns="150839" tIns="150839" rIns="150839" bIns="150839" numCol="1" spcCol="1270" anchor="ctr" anchorCtr="0">
              <a:noAutofit/>
            </a:bodyPr>
            <a:lstStyle/>
            <a:p>
              <a:pPr marL="0" lvl="0" indent="0" algn="l" defTabSz="1066800">
                <a:lnSpc>
                  <a:spcPct val="90000"/>
                </a:lnSpc>
                <a:spcBef>
                  <a:spcPct val="0"/>
                </a:spcBef>
                <a:spcAft>
                  <a:spcPct val="35000"/>
                </a:spcAft>
                <a:buNone/>
              </a:pPr>
              <a:r>
                <a:rPr lang="el-GR" sz="2400" b="0" kern="1200" dirty="0"/>
                <a:t>Ενθαρρύνεται η καινοτομία.</a:t>
              </a:r>
              <a:endParaRPr lang="en-US" sz="2400" b="0" kern="1200" dirty="0"/>
            </a:p>
          </p:txBody>
        </p:sp>
        <p:sp>
          <p:nvSpPr>
            <p:cNvPr id="18" name="Ελεύθερη σχεδίαση: Σχήμα 17">
              <a:extLst>
                <a:ext uri="{FF2B5EF4-FFF2-40B4-BE49-F238E27FC236}">
                  <a16:creationId xmlns:a16="http://schemas.microsoft.com/office/drawing/2014/main" id="{3449A0FF-C6AA-EC39-A09B-10CCC03AE6B6}"/>
                </a:ext>
              </a:extLst>
            </p:cNvPr>
            <p:cNvSpPr/>
            <p:nvPr/>
          </p:nvSpPr>
          <p:spPr>
            <a:xfrm>
              <a:off x="119336" y="5143870"/>
              <a:ext cx="11953328" cy="1216800"/>
            </a:xfrm>
            <a:custGeom>
              <a:avLst/>
              <a:gdLst>
                <a:gd name="connsiteX0" fmla="*/ 0 w 11953328"/>
                <a:gd name="connsiteY0" fmla="*/ 202804 h 1216800"/>
                <a:gd name="connsiteX1" fmla="*/ 202804 w 11953328"/>
                <a:gd name="connsiteY1" fmla="*/ 0 h 1216800"/>
                <a:gd name="connsiteX2" fmla="*/ 11750524 w 11953328"/>
                <a:gd name="connsiteY2" fmla="*/ 0 h 1216800"/>
                <a:gd name="connsiteX3" fmla="*/ 11953328 w 11953328"/>
                <a:gd name="connsiteY3" fmla="*/ 202804 h 1216800"/>
                <a:gd name="connsiteX4" fmla="*/ 11953328 w 11953328"/>
                <a:gd name="connsiteY4" fmla="*/ 1013996 h 1216800"/>
                <a:gd name="connsiteX5" fmla="*/ 11750524 w 11953328"/>
                <a:gd name="connsiteY5" fmla="*/ 1216800 h 1216800"/>
                <a:gd name="connsiteX6" fmla="*/ 202804 w 11953328"/>
                <a:gd name="connsiteY6" fmla="*/ 1216800 h 1216800"/>
                <a:gd name="connsiteX7" fmla="*/ 0 w 11953328"/>
                <a:gd name="connsiteY7" fmla="*/ 1013996 h 1216800"/>
                <a:gd name="connsiteX8" fmla="*/ 0 w 11953328"/>
                <a:gd name="connsiteY8" fmla="*/ 202804 h 121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16800">
                  <a:moveTo>
                    <a:pt x="0" y="202804"/>
                  </a:moveTo>
                  <a:cubicBezTo>
                    <a:pt x="0" y="90798"/>
                    <a:pt x="90798" y="0"/>
                    <a:pt x="202804" y="0"/>
                  </a:cubicBezTo>
                  <a:lnTo>
                    <a:pt x="11750524" y="0"/>
                  </a:lnTo>
                  <a:cubicBezTo>
                    <a:pt x="11862530" y="0"/>
                    <a:pt x="11953328" y="90798"/>
                    <a:pt x="11953328" y="202804"/>
                  </a:cubicBezTo>
                  <a:lnTo>
                    <a:pt x="11953328" y="1013996"/>
                  </a:lnTo>
                  <a:cubicBezTo>
                    <a:pt x="11953328" y="1126002"/>
                    <a:pt x="11862530" y="1216800"/>
                    <a:pt x="11750524" y="1216800"/>
                  </a:cubicBezTo>
                  <a:lnTo>
                    <a:pt x="202804" y="1216800"/>
                  </a:lnTo>
                  <a:cubicBezTo>
                    <a:pt x="90798" y="1216800"/>
                    <a:pt x="0" y="1126002"/>
                    <a:pt x="0" y="1013996"/>
                  </a:cubicBezTo>
                  <a:lnTo>
                    <a:pt x="0" y="202804"/>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5">
                <a:hueOff val="-6758543"/>
                <a:satOff val="-17419"/>
                <a:lumOff val="-11765"/>
                <a:alphaOff val="0"/>
              </a:schemeClr>
            </a:effectRef>
            <a:fontRef idx="minor">
              <a:schemeClr val="lt1"/>
            </a:fontRef>
          </p:style>
          <p:txBody>
            <a:bodyPr spcFirstLastPara="0" vert="horz" wrap="square" lIns="150839" tIns="150839" rIns="150839" bIns="150839" numCol="1" spcCol="1270" anchor="ctr" anchorCtr="0">
              <a:noAutofit/>
            </a:bodyPr>
            <a:lstStyle/>
            <a:p>
              <a:pPr marL="0" lvl="0" indent="0" algn="l" defTabSz="1066800">
                <a:lnSpc>
                  <a:spcPct val="90000"/>
                </a:lnSpc>
                <a:spcBef>
                  <a:spcPct val="0"/>
                </a:spcBef>
                <a:spcAft>
                  <a:spcPct val="35000"/>
                </a:spcAft>
                <a:buNone/>
              </a:pPr>
              <a:r>
                <a:rPr lang="el-GR" sz="2400" b="0" kern="1200"/>
                <a:t>Η πρακτική αυτή είναι ευρέως διαδεδομένη στα περισσότερα ευρωπαϊκά κράτη.</a:t>
              </a:r>
              <a:endParaRPr lang="en-US" sz="2400" b="0" kern="1200"/>
            </a:p>
          </p:txBody>
        </p:sp>
      </p:grpSp>
      <p:sp>
        <p:nvSpPr>
          <p:cNvPr id="13" name="TextBox 12">
            <a:extLst>
              <a:ext uri="{FF2B5EF4-FFF2-40B4-BE49-F238E27FC236}">
                <a16:creationId xmlns:a16="http://schemas.microsoft.com/office/drawing/2014/main" id="{C85C682B-2B9B-FB43-4501-D7FF4D7EF79C}"/>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Rectangle 15">
            <a:extLst>
              <a:ext uri="{FF2B5EF4-FFF2-40B4-BE49-F238E27FC236}">
                <a16:creationId xmlns:a16="http://schemas.microsoft.com/office/drawing/2014/main" id="{AD5E4E0B-652F-1C15-634B-B281E6B974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 name="Freeform: Shape 17">
            <a:extLst>
              <a:ext uri="{FF2B5EF4-FFF2-40B4-BE49-F238E27FC236}">
                <a16:creationId xmlns:a16="http://schemas.microsoft.com/office/drawing/2014/main" id="{70D53013-F9F0-8957-A84A-C9D94AE198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 name="Freeform: Shape 19">
            <a:extLst>
              <a:ext uri="{FF2B5EF4-FFF2-40B4-BE49-F238E27FC236}">
                <a16:creationId xmlns:a16="http://schemas.microsoft.com/office/drawing/2014/main" id="{BF4E925D-6C92-D8B9-5E83-4B984FFF1C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04EFD8EC-7441-AF02-DD73-E1C96089F972}"/>
              </a:ext>
            </a:extLst>
          </p:cNvPr>
          <p:cNvSpPr txBox="1">
            <a:spLocks/>
          </p:cNvSpPr>
          <p:nvPr/>
        </p:nvSpPr>
        <p:spPr>
          <a:xfrm>
            <a:off x="1416000" y="1999615"/>
            <a:ext cx="9360000" cy="2764028"/>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spcBef>
                <a:spcPct val="20000"/>
              </a:spcBef>
              <a:defRPr/>
            </a:pPr>
            <a:r>
              <a:rPr lang="el-GR" sz="3200" dirty="0">
                <a:latin typeface="Calibri" panose="020F0502020204030204"/>
              </a:rPr>
              <a:t>Κριτήρια &amp; διαδικασίες επιλογής βιβλίου</a:t>
            </a:r>
            <a:endParaRPr lang="el-GR" sz="3200" b="1" i="1" dirty="0"/>
          </a:p>
        </p:txBody>
      </p:sp>
      <p:sp>
        <p:nvSpPr>
          <p:cNvPr id="7" name="Rectangle 21">
            <a:extLst>
              <a:ext uri="{FF2B5EF4-FFF2-40B4-BE49-F238E27FC236}">
                <a16:creationId xmlns:a16="http://schemas.microsoft.com/office/drawing/2014/main" id="{79B4CC65-365D-9451-B647-8E5DB9F510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5C1DEF4-2065-2E0E-E010-6B7CD11164BE}"/>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8ED4AD7-1B7C-82C8-7ABD-B54BF8E0058D}"/>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2600">
                <a:solidFill>
                  <a:prstClr val="white"/>
                </a:solidFill>
              </a:rPr>
              <a:t>Ενδεικτική πρόταση διαδικασίας επιλογής έντυπου βιβλίου ανά γνωστικό αντικείμενο</a:t>
            </a:r>
            <a:endParaRPr lang="el-GR" sz="2600" noProof="0" dirty="0">
              <a:solidFill>
                <a:prstClr val="white"/>
              </a:solidFill>
            </a:endParaRPr>
          </a:p>
        </p:txBody>
      </p:sp>
      <p:grpSp>
        <p:nvGrpSpPr>
          <p:cNvPr id="13" name="Ομάδα 12">
            <a:extLst>
              <a:ext uri="{FF2B5EF4-FFF2-40B4-BE49-F238E27FC236}">
                <a16:creationId xmlns:a16="http://schemas.microsoft.com/office/drawing/2014/main" id="{0BD2C9B6-53D4-AA89-3DBA-506A3982F0C2}"/>
              </a:ext>
            </a:extLst>
          </p:cNvPr>
          <p:cNvGrpSpPr/>
          <p:nvPr/>
        </p:nvGrpSpPr>
        <p:grpSpPr>
          <a:xfrm>
            <a:off x="191344" y="836712"/>
            <a:ext cx="11809312" cy="5613630"/>
            <a:chOff x="319036" y="1055730"/>
            <a:chExt cx="9540134" cy="3942888"/>
          </a:xfrm>
        </p:grpSpPr>
        <p:sp>
          <p:nvSpPr>
            <p:cNvPr id="14" name="Ελεύθερη σχεδίαση: Σχήμα 13">
              <a:extLst>
                <a:ext uri="{FF2B5EF4-FFF2-40B4-BE49-F238E27FC236}">
                  <a16:creationId xmlns:a16="http://schemas.microsoft.com/office/drawing/2014/main" id="{AF56348A-75B5-F058-AC83-AFA731D39A39}"/>
                </a:ext>
              </a:extLst>
            </p:cNvPr>
            <p:cNvSpPr/>
            <p:nvPr/>
          </p:nvSpPr>
          <p:spPr>
            <a:xfrm>
              <a:off x="3074501" y="1837189"/>
              <a:ext cx="603570" cy="91440"/>
            </a:xfrm>
            <a:custGeom>
              <a:avLst/>
              <a:gdLst>
                <a:gd name="connsiteX0" fmla="*/ 0 w 603570"/>
                <a:gd name="connsiteY0" fmla="*/ 45720 h 91440"/>
                <a:gd name="connsiteX1" fmla="*/ 603570 w 603570"/>
                <a:gd name="connsiteY1" fmla="*/ 45720 h 91440"/>
              </a:gdLst>
              <a:ahLst/>
              <a:cxnLst>
                <a:cxn ang="0">
                  <a:pos x="connsiteX0" y="connsiteY0"/>
                </a:cxn>
                <a:cxn ang="0">
                  <a:pos x="connsiteX1" y="connsiteY1"/>
                </a:cxn>
              </a:cxnLst>
              <a:rect l="l" t="t" r="r" b="b"/>
              <a:pathLst>
                <a:path w="603570" h="91440">
                  <a:moveTo>
                    <a:pt x="0" y="45720"/>
                  </a:moveTo>
                  <a:lnTo>
                    <a:pt x="603570" y="45720"/>
                  </a:lnTo>
                </a:path>
              </a:pathLst>
            </a:custGeom>
            <a:noFill/>
            <a:ln>
              <a:tailEnd type="arrow"/>
            </a:ln>
          </p:spPr>
          <p:style>
            <a:lnRef idx="1">
              <a:schemeClr val="accent2">
                <a:hueOff val="0"/>
                <a:satOff val="0"/>
                <a:lumOff val="0"/>
                <a:alphaOff val="0"/>
              </a:schemeClr>
            </a:lnRef>
            <a:fillRef idx="0">
              <a:scrgbClr r="0" g="0" b="0"/>
            </a:fillRef>
            <a:effectRef idx="0">
              <a:scrgbClr r="0" g="0" b="0"/>
            </a:effectRef>
            <a:fontRef idx="minor">
              <a:schemeClr val="tx1">
                <a:hueOff val="0"/>
                <a:satOff val="0"/>
                <a:lumOff val="0"/>
                <a:alphaOff val="0"/>
              </a:schemeClr>
            </a:fontRef>
          </p:style>
          <p:txBody>
            <a:bodyPr spcFirstLastPara="0" vert="horz" wrap="square" lIns="298631" tIns="42549" rIns="298631" bIns="42550" numCol="1" spcCol="1270" anchor="ctr" anchorCtr="0">
              <a:noAutofit/>
            </a:bodyPr>
            <a:lstStyle/>
            <a:p>
              <a:pPr marL="0" lvl="0" indent="0" algn="ctr" defTabSz="222250">
                <a:lnSpc>
                  <a:spcPct val="90000"/>
                </a:lnSpc>
                <a:spcBef>
                  <a:spcPct val="0"/>
                </a:spcBef>
                <a:spcAft>
                  <a:spcPct val="35000"/>
                </a:spcAft>
                <a:buNone/>
              </a:pPr>
              <a:endParaRPr lang="en-US" sz="2400" kern="1200"/>
            </a:p>
          </p:txBody>
        </p:sp>
        <p:sp>
          <p:nvSpPr>
            <p:cNvPr id="15" name="Ελεύθερη σχεδίαση: Σχήμα 14">
              <a:extLst>
                <a:ext uri="{FF2B5EF4-FFF2-40B4-BE49-F238E27FC236}">
                  <a16:creationId xmlns:a16="http://schemas.microsoft.com/office/drawing/2014/main" id="{2011CC69-504C-F4F0-94EF-92CB86CCAC36}"/>
                </a:ext>
              </a:extLst>
            </p:cNvPr>
            <p:cNvSpPr/>
            <p:nvPr/>
          </p:nvSpPr>
          <p:spPr>
            <a:xfrm>
              <a:off x="319036" y="1055730"/>
              <a:ext cx="2757264" cy="1654358"/>
            </a:xfrm>
            <a:custGeom>
              <a:avLst/>
              <a:gdLst>
                <a:gd name="connsiteX0" fmla="*/ 0 w 2757264"/>
                <a:gd name="connsiteY0" fmla="*/ 0 h 1654358"/>
                <a:gd name="connsiteX1" fmla="*/ 2757264 w 2757264"/>
                <a:gd name="connsiteY1" fmla="*/ 0 h 1654358"/>
                <a:gd name="connsiteX2" fmla="*/ 2757264 w 2757264"/>
                <a:gd name="connsiteY2" fmla="*/ 1654358 h 1654358"/>
                <a:gd name="connsiteX3" fmla="*/ 0 w 2757264"/>
                <a:gd name="connsiteY3" fmla="*/ 1654358 h 1654358"/>
                <a:gd name="connsiteX4" fmla="*/ 0 w 2757264"/>
                <a:gd name="connsiteY4" fmla="*/ 0 h 165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7264" h="1654358">
                  <a:moveTo>
                    <a:pt x="0" y="0"/>
                  </a:moveTo>
                  <a:lnTo>
                    <a:pt x="2757264" y="0"/>
                  </a:lnTo>
                  <a:lnTo>
                    <a:pt x="2757264" y="1654358"/>
                  </a:lnTo>
                  <a:lnTo>
                    <a:pt x="0" y="1654358"/>
                  </a:lnTo>
                  <a:lnTo>
                    <a:pt x="0" y="0"/>
                  </a:lnTo>
                  <a:close/>
                </a:path>
              </a:pathLst>
            </a:custGeom>
            <a:solidFill>
              <a:schemeClr val="accent1">
                <a:lumMod val="75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35108" tIns="141820" rIns="135108" bIns="141820" numCol="1" spcCol="1270" anchor="ctr" anchorCtr="0">
              <a:noAutofit/>
            </a:bodyPr>
            <a:lstStyle/>
            <a:p>
              <a:pPr marL="0" lvl="0" indent="0" algn="ctr" defTabSz="711200">
                <a:lnSpc>
                  <a:spcPct val="90000"/>
                </a:lnSpc>
                <a:spcBef>
                  <a:spcPct val="0"/>
                </a:spcBef>
                <a:spcAft>
                  <a:spcPct val="35000"/>
                </a:spcAft>
                <a:buNone/>
              </a:pPr>
              <a:r>
                <a:rPr lang="el-GR" sz="2400" kern="1200" dirty="0"/>
                <a:t>Εμβάθυνση στη φιλοσοφία των νέων ΠΣ με ιδιαίτερη έμφαση στα </a:t>
              </a:r>
              <a:r>
                <a:rPr lang="el-GR" sz="2400" kern="1200" dirty="0" err="1"/>
                <a:t>ΠΜΑ</a:t>
              </a:r>
              <a:r>
                <a:rPr lang="el-GR" sz="2400" kern="1200" dirty="0"/>
                <a:t>.</a:t>
              </a:r>
              <a:endParaRPr lang="en-US" sz="2400" kern="1200" dirty="0"/>
            </a:p>
          </p:txBody>
        </p:sp>
        <p:sp>
          <p:nvSpPr>
            <p:cNvPr id="16" name="Ελεύθερη σχεδίαση: Σχήμα 15">
              <a:extLst>
                <a:ext uri="{FF2B5EF4-FFF2-40B4-BE49-F238E27FC236}">
                  <a16:creationId xmlns:a16="http://schemas.microsoft.com/office/drawing/2014/main" id="{2B3D3FEF-9885-C8C3-1506-B04F1CA4E772}"/>
                </a:ext>
              </a:extLst>
            </p:cNvPr>
            <p:cNvSpPr/>
            <p:nvPr/>
          </p:nvSpPr>
          <p:spPr>
            <a:xfrm>
              <a:off x="6465936" y="1837189"/>
              <a:ext cx="603570" cy="91440"/>
            </a:xfrm>
            <a:custGeom>
              <a:avLst/>
              <a:gdLst>
                <a:gd name="connsiteX0" fmla="*/ 0 w 603570"/>
                <a:gd name="connsiteY0" fmla="*/ 45720 h 91440"/>
                <a:gd name="connsiteX1" fmla="*/ 603570 w 603570"/>
                <a:gd name="connsiteY1" fmla="*/ 45720 h 91440"/>
              </a:gdLst>
              <a:ahLst/>
              <a:cxnLst>
                <a:cxn ang="0">
                  <a:pos x="connsiteX0" y="connsiteY0"/>
                </a:cxn>
                <a:cxn ang="0">
                  <a:pos x="connsiteX1" y="connsiteY1"/>
                </a:cxn>
              </a:cxnLst>
              <a:rect l="l" t="t" r="r" b="b"/>
              <a:pathLst>
                <a:path w="603570" h="91440">
                  <a:moveTo>
                    <a:pt x="0" y="45720"/>
                  </a:moveTo>
                  <a:lnTo>
                    <a:pt x="603570" y="45720"/>
                  </a:lnTo>
                </a:path>
              </a:pathLst>
            </a:custGeom>
            <a:noFill/>
            <a:ln>
              <a:tailEnd type="arrow"/>
            </a:ln>
          </p:spPr>
          <p:style>
            <a:lnRef idx="1">
              <a:schemeClr val="accent2">
                <a:hueOff val="-363841"/>
                <a:satOff val="-20982"/>
                <a:lumOff val="2157"/>
                <a:alphaOff val="0"/>
              </a:schemeClr>
            </a:lnRef>
            <a:fillRef idx="0">
              <a:scrgbClr r="0" g="0" b="0"/>
            </a:fillRef>
            <a:effectRef idx="0">
              <a:scrgbClr r="0" g="0" b="0"/>
            </a:effectRef>
            <a:fontRef idx="minor">
              <a:schemeClr val="tx1">
                <a:hueOff val="0"/>
                <a:satOff val="0"/>
                <a:lumOff val="0"/>
                <a:alphaOff val="0"/>
              </a:schemeClr>
            </a:fontRef>
          </p:style>
          <p:txBody>
            <a:bodyPr spcFirstLastPara="0" vert="horz" wrap="square" lIns="298631" tIns="42549" rIns="298631" bIns="42550" numCol="1" spcCol="1270" anchor="ctr" anchorCtr="0">
              <a:noAutofit/>
            </a:bodyPr>
            <a:lstStyle/>
            <a:p>
              <a:pPr marL="0" lvl="0" indent="0" algn="ctr" defTabSz="222250">
                <a:lnSpc>
                  <a:spcPct val="90000"/>
                </a:lnSpc>
                <a:spcBef>
                  <a:spcPct val="0"/>
                </a:spcBef>
                <a:spcAft>
                  <a:spcPct val="35000"/>
                </a:spcAft>
                <a:buNone/>
              </a:pPr>
              <a:endParaRPr lang="en-US" sz="2400" kern="1200"/>
            </a:p>
          </p:txBody>
        </p:sp>
        <p:sp>
          <p:nvSpPr>
            <p:cNvPr id="17" name="Ελεύθερη σχεδίαση: Σχήμα 16">
              <a:extLst>
                <a:ext uri="{FF2B5EF4-FFF2-40B4-BE49-F238E27FC236}">
                  <a16:creationId xmlns:a16="http://schemas.microsoft.com/office/drawing/2014/main" id="{19E15401-C998-7C71-A214-E8A5545F118F}"/>
                </a:ext>
              </a:extLst>
            </p:cNvPr>
            <p:cNvSpPr/>
            <p:nvPr/>
          </p:nvSpPr>
          <p:spPr>
            <a:xfrm>
              <a:off x="3710471" y="1055730"/>
              <a:ext cx="2757264" cy="1654358"/>
            </a:xfrm>
            <a:custGeom>
              <a:avLst/>
              <a:gdLst>
                <a:gd name="connsiteX0" fmla="*/ 0 w 2757264"/>
                <a:gd name="connsiteY0" fmla="*/ 0 h 1654358"/>
                <a:gd name="connsiteX1" fmla="*/ 2757264 w 2757264"/>
                <a:gd name="connsiteY1" fmla="*/ 0 h 1654358"/>
                <a:gd name="connsiteX2" fmla="*/ 2757264 w 2757264"/>
                <a:gd name="connsiteY2" fmla="*/ 1654358 h 1654358"/>
                <a:gd name="connsiteX3" fmla="*/ 0 w 2757264"/>
                <a:gd name="connsiteY3" fmla="*/ 1654358 h 1654358"/>
                <a:gd name="connsiteX4" fmla="*/ 0 w 2757264"/>
                <a:gd name="connsiteY4" fmla="*/ 0 h 165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7264" h="1654358">
                  <a:moveTo>
                    <a:pt x="0" y="0"/>
                  </a:moveTo>
                  <a:lnTo>
                    <a:pt x="2757264" y="0"/>
                  </a:lnTo>
                  <a:lnTo>
                    <a:pt x="2757264" y="1654358"/>
                  </a:lnTo>
                  <a:lnTo>
                    <a:pt x="0" y="1654358"/>
                  </a:lnTo>
                  <a:lnTo>
                    <a:pt x="0" y="0"/>
                  </a:lnTo>
                  <a:close/>
                </a:path>
              </a:pathLst>
            </a:custGeom>
            <a:solidFill>
              <a:srgbClr val="BF9000"/>
            </a:solidFill>
          </p:spPr>
          <p:style>
            <a:lnRef idx="2">
              <a:schemeClr val="lt1">
                <a:hueOff val="0"/>
                <a:satOff val="0"/>
                <a:lumOff val="0"/>
                <a:alphaOff val="0"/>
              </a:schemeClr>
            </a:lnRef>
            <a:fillRef idx="1">
              <a:schemeClr val="accent2">
                <a:hueOff val="-291073"/>
                <a:satOff val="-16786"/>
                <a:lumOff val="1726"/>
                <a:alphaOff val="0"/>
              </a:schemeClr>
            </a:fillRef>
            <a:effectRef idx="0">
              <a:schemeClr val="accent2">
                <a:hueOff val="-291073"/>
                <a:satOff val="-16786"/>
                <a:lumOff val="1726"/>
                <a:alphaOff val="0"/>
              </a:schemeClr>
            </a:effectRef>
            <a:fontRef idx="minor">
              <a:schemeClr val="lt1"/>
            </a:fontRef>
          </p:style>
          <p:txBody>
            <a:bodyPr spcFirstLastPara="0" vert="horz" wrap="square" lIns="135108" tIns="141820" rIns="135108" bIns="141820" numCol="1" spcCol="1270" anchor="ctr" anchorCtr="0">
              <a:noAutofit/>
            </a:bodyPr>
            <a:lstStyle/>
            <a:p>
              <a:pPr marL="0" lvl="0" indent="0" algn="ctr" defTabSz="711200">
                <a:lnSpc>
                  <a:spcPct val="90000"/>
                </a:lnSpc>
                <a:spcBef>
                  <a:spcPct val="0"/>
                </a:spcBef>
                <a:spcAft>
                  <a:spcPct val="35000"/>
                </a:spcAft>
                <a:buNone/>
              </a:pPr>
              <a:r>
                <a:rPr lang="el-GR" sz="2400" kern="1200" dirty="0"/>
                <a:t>Προσέγγιση του Πολλαπλού Βιβλίου ως εργαλείο εφαρμογής των Π.Σ., λαμβάνοντας υπόψη τα ενδεικτικά κριτήρια.</a:t>
              </a:r>
              <a:endParaRPr lang="en-US" sz="2400" kern="1200" dirty="0"/>
            </a:p>
          </p:txBody>
        </p:sp>
        <p:sp>
          <p:nvSpPr>
            <p:cNvPr id="18" name="Ελεύθερη σχεδίαση: Σχήμα 17">
              <a:extLst>
                <a:ext uri="{FF2B5EF4-FFF2-40B4-BE49-F238E27FC236}">
                  <a16:creationId xmlns:a16="http://schemas.microsoft.com/office/drawing/2014/main" id="{3F360B28-9795-6F5A-3E4F-AC8DE18B754A}"/>
                </a:ext>
              </a:extLst>
            </p:cNvPr>
            <p:cNvSpPr/>
            <p:nvPr/>
          </p:nvSpPr>
          <p:spPr>
            <a:xfrm>
              <a:off x="1697668" y="2708288"/>
              <a:ext cx="6782870" cy="421624"/>
            </a:xfrm>
            <a:custGeom>
              <a:avLst/>
              <a:gdLst>
                <a:gd name="connsiteX0" fmla="*/ 6782870 w 6782870"/>
                <a:gd name="connsiteY0" fmla="*/ 0 h 603570"/>
                <a:gd name="connsiteX1" fmla="*/ 6782870 w 6782870"/>
                <a:gd name="connsiteY1" fmla="*/ 318885 h 603570"/>
                <a:gd name="connsiteX2" fmla="*/ 0 w 6782870"/>
                <a:gd name="connsiteY2" fmla="*/ 318885 h 603570"/>
                <a:gd name="connsiteX3" fmla="*/ 0 w 6782870"/>
                <a:gd name="connsiteY3" fmla="*/ 603570 h 603570"/>
              </a:gdLst>
              <a:ahLst/>
              <a:cxnLst>
                <a:cxn ang="0">
                  <a:pos x="connsiteX0" y="connsiteY0"/>
                </a:cxn>
                <a:cxn ang="0">
                  <a:pos x="connsiteX1" y="connsiteY1"/>
                </a:cxn>
                <a:cxn ang="0">
                  <a:pos x="connsiteX2" y="connsiteY2"/>
                </a:cxn>
                <a:cxn ang="0">
                  <a:pos x="connsiteX3" y="connsiteY3"/>
                </a:cxn>
              </a:cxnLst>
              <a:rect l="l" t="t" r="r" b="b"/>
              <a:pathLst>
                <a:path w="6782870" h="603570">
                  <a:moveTo>
                    <a:pt x="6782870" y="0"/>
                  </a:moveTo>
                  <a:lnTo>
                    <a:pt x="6782870" y="318885"/>
                  </a:lnTo>
                  <a:lnTo>
                    <a:pt x="0" y="318885"/>
                  </a:lnTo>
                  <a:lnTo>
                    <a:pt x="0" y="603570"/>
                  </a:lnTo>
                </a:path>
              </a:pathLst>
            </a:custGeom>
            <a:noFill/>
            <a:ln>
              <a:tailEnd type="arrow"/>
            </a:ln>
          </p:spPr>
          <p:style>
            <a:lnRef idx="1">
              <a:schemeClr val="accent2">
                <a:hueOff val="-727682"/>
                <a:satOff val="-41964"/>
                <a:lumOff val="4314"/>
                <a:alphaOff val="0"/>
              </a:schemeClr>
            </a:lnRef>
            <a:fillRef idx="0">
              <a:scrgbClr r="0" g="0" b="0"/>
            </a:fillRef>
            <a:effectRef idx="0">
              <a:scrgbClr r="0" g="0" b="0"/>
            </a:effectRef>
            <a:fontRef idx="minor">
              <a:schemeClr val="tx1">
                <a:hueOff val="0"/>
                <a:satOff val="0"/>
                <a:lumOff val="0"/>
                <a:alphaOff val="0"/>
              </a:schemeClr>
            </a:fontRef>
          </p:style>
          <p:txBody>
            <a:bodyPr spcFirstLastPara="0" vert="horz" wrap="square" lIns="3233824" tIns="298615" rIns="3233824" bIns="298614" numCol="1" spcCol="1270" anchor="ctr" anchorCtr="0">
              <a:noAutofit/>
            </a:bodyPr>
            <a:lstStyle/>
            <a:p>
              <a:pPr marL="0" lvl="0" indent="0" algn="ctr" defTabSz="222250">
                <a:lnSpc>
                  <a:spcPct val="90000"/>
                </a:lnSpc>
                <a:spcBef>
                  <a:spcPct val="0"/>
                </a:spcBef>
                <a:spcAft>
                  <a:spcPct val="35000"/>
                </a:spcAft>
                <a:buNone/>
              </a:pPr>
              <a:endParaRPr lang="en-US" sz="2400" kern="1200"/>
            </a:p>
          </p:txBody>
        </p:sp>
        <p:sp>
          <p:nvSpPr>
            <p:cNvPr id="19" name="Ελεύθερη σχεδίαση: Σχήμα 18">
              <a:extLst>
                <a:ext uri="{FF2B5EF4-FFF2-40B4-BE49-F238E27FC236}">
                  <a16:creationId xmlns:a16="http://schemas.microsoft.com/office/drawing/2014/main" id="{039A9EA7-1FA0-3F72-B94A-766965A7341D}"/>
                </a:ext>
              </a:extLst>
            </p:cNvPr>
            <p:cNvSpPr/>
            <p:nvPr/>
          </p:nvSpPr>
          <p:spPr>
            <a:xfrm>
              <a:off x="7101906" y="1055730"/>
              <a:ext cx="2757264" cy="1654358"/>
            </a:xfrm>
            <a:custGeom>
              <a:avLst/>
              <a:gdLst>
                <a:gd name="connsiteX0" fmla="*/ 0 w 2757264"/>
                <a:gd name="connsiteY0" fmla="*/ 0 h 1654358"/>
                <a:gd name="connsiteX1" fmla="*/ 2757264 w 2757264"/>
                <a:gd name="connsiteY1" fmla="*/ 0 h 1654358"/>
                <a:gd name="connsiteX2" fmla="*/ 2757264 w 2757264"/>
                <a:gd name="connsiteY2" fmla="*/ 1654358 h 1654358"/>
                <a:gd name="connsiteX3" fmla="*/ 0 w 2757264"/>
                <a:gd name="connsiteY3" fmla="*/ 1654358 h 1654358"/>
                <a:gd name="connsiteX4" fmla="*/ 0 w 2757264"/>
                <a:gd name="connsiteY4" fmla="*/ 0 h 165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7264" h="1654358">
                  <a:moveTo>
                    <a:pt x="0" y="0"/>
                  </a:moveTo>
                  <a:lnTo>
                    <a:pt x="2757264" y="0"/>
                  </a:lnTo>
                  <a:lnTo>
                    <a:pt x="2757264" y="1654358"/>
                  </a:lnTo>
                  <a:lnTo>
                    <a:pt x="0" y="1654358"/>
                  </a:lnTo>
                  <a:lnTo>
                    <a:pt x="0" y="0"/>
                  </a:lnTo>
                  <a:close/>
                </a:path>
              </a:pathLst>
            </a:custGeom>
            <a:solidFill>
              <a:schemeClr val="accent6">
                <a:lumMod val="75000"/>
              </a:schemeClr>
            </a:solidFill>
          </p:spPr>
          <p:style>
            <a:lnRef idx="2">
              <a:schemeClr val="lt1">
                <a:hueOff val="0"/>
                <a:satOff val="0"/>
                <a:lumOff val="0"/>
                <a:alphaOff val="0"/>
              </a:schemeClr>
            </a:lnRef>
            <a:fillRef idx="1">
              <a:schemeClr val="accent2">
                <a:hueOff val="-582145"/>
                <a:satOff val="-33571"/>
                <a:lumOff val="3451"/>
                <a:alphaOff val="0"/>
              </a:schemeClr>
            </a:fillRef>
            <a:effectRef idx="0">
              <a:schemeClr val="accent2">
                <a:hueOff val="-582145"/>
                <a:satOff val="-33571"/>
                <a:lumOff val="3451"/>
                <a:alphaOff val="0"/>
              </a:schemeClr>
            </a:effectRef>
            <a:fontRef idx="minor">
              <a:schemeClr val="lt1"/>
            </a:fontRef>
          </p:style>
          <p:txBody>
            <a:bodyPr spcFirstLastPara="0" vert="horz" wrap="square" lIns="135108" tIns="141820" rIns="135108" bIns="141820" numCol="1" spcCol="1270" anchor="ctr" anchorCtr="0">
              <a:noAutofit/>
            </a:bodyPr>
            <a:lstStyle/>
            <a:p>
              <a:pPr marL="0" lvl="0" indent="0" algn="ctr" defTabSz="711200">
                <a:lnSpc>
                  <a:spcPct val="90000"/>
                </a:lnSpc>
                <a:spcBef>
                  <a:spcPct val="0"/>
                </a:spcBef>
                <a:spcAft>
                  <a:spcPct val="35000"/>
                </a:spcAft>
                <a:buNone/>
              </a:pPr>
              <a:r>
                <a:rPr lang="el-GR" sz="2400" kern="1200" dirty="0"/>
                <a:t>Αξιοποίηση θεσμού </a:t>
              </a:r>
              <a:r>
                <a:rPr lang="el-GR" sz="2400" kern="1200" dirty="0" err="1"/>
                <a:t>Ενδοσχολικού</a:t>
              </a:r>
              <a:r>
                <a:rPr lang="el-GR" sz="2400" kern="1200" dirty="0"/>
                <a:t> Συντονιστή &amp;  Μέντορα  (όπου είναι εφικτό).</a:t>
              </a:r>
              <a:endParaRPr lang="en-US" sz="2400" kern="1200" dirty="0"/>
            </a:p>
          </p:txBody>
        </p:sp>
        <p:sp>
          <p:nvSpPr>
            <p:cNvPr id="20" name="Ελεύθερη σχεδίαση: Σχήμα 19">
              <a:extLst>
                <a:ext uri="{FF2B5EF4-FFF2-40B4-BE49-F238E27FC236}">
                  <a16:creationId xmlns:a16="http://schemas.microsoft.com/office/drawing/2014/main" id="{DF4DEA6E-A93B-EA0A-E29E-BA2712E6AB9D}"/>
                </a:ext>
              </a:extLst>
            </p:cNvPr>
            <p:cNvSpPr/>
            <p:nvPr/>
          </p:nvSpPr>
          <p:spPr>
            <a:xfrm>
              <a:off x="3074501" y="4125718"/>
              <a:ext cx="603570" cy="91440"/>
            </a:xfrm>
            <a:custGeom>
              <a:avLst/>
              <a:gdLst>
                <a:gd name="connsiteX0" fmla="*/ 0 w 603570"/>
                <a:gd name="connsiteY0" fmla="*/ 45720 h 91440"/>
                <a:gd name="connsiteX1" fmla="*/ 603570 w 603570"/>
                <a:gd name="connsiteY1" fmla="*/ 45720 h 91440"/>
              </a:gdLst>
              <a:ahLst/>
              <a:cxnLst>
                <a:cxn ang="0">
                  <a:pos x="connsiteX0" y="connsiteY0"/>
                </a:cxn>
                <a:cxn ang="0">
                  <a:pos x="connsiteX1" y="connsiteY1"/>
                </a:cxn>
              </a:cxnLst>
              <a:rect l="l" t="t" r="r" b="b"/>
              <a:pathLst>
                <a:path w="603570" h="91440">
                  <a:moveTo>
                    <a:pt x="0" y="45720"/>
                  </a:moveTo>
                  <a:lnTo>
                    <a:pt x="603570" y="45720"/>
                  </a:lnTo>
                </a:path>
              </a:pathLst>
            </a:custGeom>
            <a:noFill/>
            <a:ln>
              <a:tailEnd type="arrow"/>
            </a:ln>
          </p:spPr>
          <p:style>
            <a:lnRef idx="1">
              <a:schemeClr val="accent2">
                <a:hueOff val="-1091522"/>
                <a:satOff val="-62946"/>
                <a:lumOff val="6471"/>
                <a:alphaOff val="0"/>
              </a:schemeClr>
            </a:lnRef>
            <a:fillRef idx="0">
              <a:scrgbClr r="0" g="0" b="0"/>
            </a:fillRef>
            <a:effectRef idx="0">
              <a:scrgbClr r="0" g="0" b="0"/>
            </a:effectRef>
            <a:fontRef idx="minor">
              <a:schemeClr val="tx1">
                <a:hueOff val="0"/>
                <a:satOff val="0"/>
                <a:lumOff val="0"/>
                <a:alphaOff val="0"/>
              </a:schemeClr>
            </a:fontRef>
          </p:style>
          <p:txBody>
            <a:bodyPr spcFirstLastPara="0" vert="horz" wrap="square" lIns="298631" tIns="42549" rIns="298631" bIns="42550" numCol="1" spcCol="1270" anchor="ctr" anchorCtr="0">
              <a:noAutofit/>
            </a:bodyPr>
            <a:lstStyle/>
            <a:p>
              <a:pPr marL="0" lvl="0" indent="0" algn="ctr" defTabSz="222250">
                <a:lnSpc>
                  <a:spcPct val="90000"/>
                </a:lnSpc>
                <a:spcBef>
                  <a:spcPct val="0"/>
                </a:spcBef>
                <a:spcAft>
                  <a:spcPct val="35000"/>
                </a:spcAft>
                <a:buNone/>
              </a:pPr>
              <a:endParaRPr lang="en-US" sz="2400" kern="1200"/>
            </a:p>
          </p:txBody>
        </p:sp>
        <p:sp>
          <p:nvSpPr>
            <p:cNvPr id="21" name="Ελεύθερη σχεδίαση: Σχήμα 20">
              <a:extLst>
                <a:ext uri="{FF2B5EF4-FFF2-40B4-BE49-F238E27FC236}">
                  <a16:creationId xmlns:a16="http://schemas.microsoft.com/office/drawing/2014/main" id="{EE8CBD7F-971B-D557-3946-E0F168E8BD04}"/>
                </a:ext>
              </a:extLst>
            </p:cNvPr>
            <p:cNvSpPr/>
            <p:nvPr/>
          </p:nvSpPr>
          <p:spPr>
            <a:xfrm>
              <a:off x="319036" y="3129912"/>
              <a:ext cx="2757264" cy="1868706"/>
            </a:xfrm>
            <a:custGeom>
              <a:avLst/>
              <a:gdLst>
                <a:gd name="connsiteX0" fmla="*/ 0 w 2757264"/>
                <a:gd name="connsiteY0" fmla="*/ 0 h 1654358"/>
                <a:gd name="connsiteX1" fmla="*/ 2757264 w 2757264"/>
                <a:gd name="connsiteY1" fmla="*/ 0 h 1654358"/>
                <a:gd name="connsiteX2" fmla="*/ 2757264 w 2757264"/>
                <a:gd name="connsiteY2" fmla="*/ 1654358 h 1654358"/>
                <a:gd name="connsiteX3" fmla="*/ 0 w 2757264"/>
                <a:gd name="connsiteY3" fmla="*/ 1654358 h 1654358"/>
                <a:gd name="connsiteX4" fmla="*/ 0 w 2757264"/>
                <a:gd name="connsiteY4" fmla="*/ 0 h 165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7264" h="1654358">
                  <a:moveTo>
                    <a:pt x="0" y="0"/>
                  </a:moveTo>
                  <a:lnTo>
                    <a:pt x="2757264" y="0"/>
                  </a:lnTo>
                  <a:lnTo>
                    <a:pt x="2757264" y="1654358"/>
                  </a:lnTo>
                  <a:lnTo>
                    <a:pt x="0" y="1654358"/>
                  </a:lnTo>
                  <a:lnTo>
                    <a:pt x="0" y="0"/>
                  </a:lnTo>
                  <a:close/>
                </a:path>
              </a:pathLst>
            </a:custGeom>
            <a:solidFill>
              <a:srgbClr val="ED7D31"/>
            </a:solidFill>
          </p:spPr>
          <p:style>
            <a:lnRef idx="2">
              <a:schemeClr val="lt1">
                <a:hueOff val="0"/>
                <a:satOff val="0"/>
                <a:lumOff val="0"/>
                <a:alphaOff val="0"/>
              </a:schemeClr>
            </a:lnRef>
            <a:fillRef idx="1">
              <a:schemeClr val="accent2">
                <a:hueOff val="-873218"/>
                <a:satOff val="-50357"/>
                <a:lumOff val="5177"/>
                <a:alphaOff val="0"/>
              </a:schemeClr>
            </a:fillRef>
            <a:effectRef idx="0">
              <a:schemeClr val="accent2">
                <a:hueOff val="-873218"/>
                <a:satOff val="-50357"/>
                <a:lumOff val="5177"/>
                <a:alphaOff val="0"/>
              </a:schemeClr>
            </a:effectRef>
            <a:fontRef idx="minor">
              <a:schemeClr val="lt1"/>
            </a:fontRef>
          </p:style>
          <p:txBody>
            <a:bodyPr spcFirstLastPara="0" vert="horz" wrap="square" lIns="135108" tIns="141820" rIns="135108" bIns="141820" numCol="1" spcCol="1270" anchor="ctr" anchorCtr="0">
              <a:noAutofit/>
            </a:bodyPr>
            <a:lstStyle/>
            <a:p>
              <a:pPr marL="0" lvl="0" indent="0" algn="ctr" defTabSz="711200">
                <a:lnSpc>
                  <a:spcPct val="90000"/>
                </a:lnSpc>
                <a:spcBef>
                  <a:spcPct val="0"/>
                </a:spcBef>
                <a:spcAft>
                  <a:spcPct val="35000"/>
                </a:spcAft>
                <a:buNone/>
              </a:pPr>
              <a:r>
                <a:rPr lang="el-GR" sz="2400" kern="1200" dirty="0"/>
                <a:t>Υλοποίηση σχεδίου δράσης στο πλαίσιο του συλλογικού προγραμματισμού στον τρίτο άξονα για την επαγγελματική ανάπτυξη των εκπαιδευτικών. </a:t>
              </a:r>
              <a:endParaRPr lang="en-US" sz="2400" kern="1200" dirty="0"/>
            </a:p>
          </p:txBody>
        </p:sp>
        <p:sp>
          <p:nvSpPr>
            <p:cNvPr id="22" name="Ελεύθερη σχεδίαση: Σχήμα 21">
              <a:extLst>
                <a:ext uri="{FF2B5EF4-FFF2-40B4-BE49-F238E27FC236}">
                  <a16:creationId xmlns:a16="http://schemas.microsoft.com/office/drawing/2014/main" id="{909E28F4-1737-5215-AF09-82B641C3A9D1}"/>
                </a:ext>
              </a:extLst>
            </p:cNvPr>
            <p:cNvSpPr/>
            <p:nvPr/>
          </p:nvSpPr>
          <p:spPr>
            <a:xfrm>
              <a:off x="6465936" y="4125718"/>
              <a:ext cx="603570" cy="91440"/>
            </a:xfrm>
            <a:custGeom>
              <a:avLst/>
              <a:gdLst>
                <a:gd name="connsiteX0" fmla="*/ 0 w 603570"/>
                <a:gd name="connsiteY0" fmla="*/ 45720 h 91440"/>
                <a:gd name="connsiteX1" fmla="*/ 603570 w 603570"/>
                <a:gd name="connsiteY1" fmla="*/ 45720 h 91440"/>
              </a:gdLst>
              <a:ahLst/>
              <a:cxnLst>
                <a:cxn ang="0">
                  <a:pos x="connsiteX0" y="connsiteY0"/>
                </a:cxn>
                <a:cxn ang="0">
                  <a:pos x="connsiteX1" y="connsiteY1"/>
                </a:cxn>
              </a:cxnLst>
              <a:rect l="l" t="t" r="r" b="b"/>
              <a:pathLst>
                <a:path w="603570" h="91440">
                  <a:moveTo>
                    <a:pt x="0" y="45720"/>
                  </a:moveTo>
                  <a:lnTo>
                    <a:pt x="603570" y="45720"/>
                  </a:lnTo>
                </a:path>
              </a:pathLst>
            </a:custGeom>
            <a:noFill/>
            <a:ln>
              <a:tailEnd type="arrow"/>
            </a:ln>
          </p:spPr>
          <p:style>
            <a:lnRef idx="1">
              <a:schemeClr val="accent2">
                <a:hueOff val="-1455363"/>
                <a:satOff val="-83928"/>
                <a:lumOff val="8628"/>
                <a:alphaOff val="0"/>
              </a:schemeClr>
            </a:lnRef>
            <a:fillRef idx="0">
              <a:scrgbClr r="0" g="0" b="0"/>
            </a:fillRef>
            <a:effectRef idx="0">
              <a:scrgbClr r="0" g="0" b="0"/>
            </a:effectRef>
            <a:fontRef idx="minor">
              <a:schemeClr val="tx1">
                <a:hueOff val="0"/>
                <a:satOff val="0"/>
                <a:lumOff val="0"/>
                <a:alphaOff val="0"/>
              </a:schemeClr>
            </a:fontRef>
          </p:style>
          <p:txBody>
            <a:bodyPr spcFirstLastPara="0" vert="horz" wrap="square" lIns="298631" tIns="42549" rIns="298631" bIns="42550" numCol="1" spcCol="1270" anchor="ctr" anchorCtr="0">
              <a:noAutofit/>
            </a:bodyPr>
            <a:lstStyle/>
            <a:p>
              <a:pPr marL="0" lvl="0" indent="0" algn="ctr" defTabSz="222250">
                <a:lnSpc>
                  <a:spcPct val="90000"/>
                </a:lnSpc>
                <a:spcBef>
                  <a:spcPct val="0"/>
                </a:spcBef>
                <a:spcAft>
                  <a:spcPct val="35000"/>
                </a:spcAft>
                <a:buNone/>
              </a:pPr>
              <a:endParaRPr lang="en-US" sz="2400" kern="1200"/>
            </a:p>
          </p:txBody>
        </p:sp>
        <p:sp>
          <p:nvSpPr>
            <p:cNvPr id="23" name="Ελεύθερη σχεδίαση: Σχήμα 22">
              <a:extLst>
                <a:ext uri="{FF2B5EF4-FFF2-40B4-BE49-F238E27FC236}">
                  <a16:creationId xmlns:a16="http://schemas.microsoft.com/office/drawing/2014/main" id="{AA6E8C8F-EF7A-C142-6BCC-D5C17E1866EA}"/>
                </a:ext>
              </a:extLst>
            </p:cNvPr>
            <p:cNvSpPr/>
            <p:nvPr/>
          </p:nvSpPr>
          <p:spPr>
            <a:xfrm>
              <a:off x="3710471" y="3129912"/>
              <a:ext cx="2757264" cy="1868706"/>
            </a:xfrm>
            <a:custGeom>
              <a:avLst/>
              <a:gdLst>
                <a:gd name="connsiteX0" fmla="*/ 0 w 2757264"/>
                <a:gd name="connsiteY0" fmla="*/ 0 h 1654358"/>
                <a:gd name="connsiteX1" fmla="*/ 2757264 w 2757264"/>
                <a:gd name="connsiteY1" fmla="*/ 0 h 1654358"/>
                <a:gd name="connsiteX2" fmla="*/ 2757264 w 2757264"/>
                <a:gd name="connsiteY2" fmla="*/ 1654358 h 1654358"/>
                <a:gd name="connsiteX3" fmla="*/ 0 w 2757264"/>
                <a:gd name="connsiteY3" fmla="*/ 1654358 h 1654358"/>
                <a:gd name="connsiteX4" fmla="*/ 0 w 2757264"/>
                <a:gd name="connsiteY4" fmla="*/ 0 h 165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7264" h="1654358">
                  <a:moveTo>
                    <a:pt x="0" y="0"/>
                  </a:moveTo>
                  <a:lnTo>
                    <a:pt x="2757264" y="0"/>
                  </a:lnTo>
                  <a:lnTo>
                    <a:pt x="2757264" y="1654358"/>
                  </a:lnTo>
                  <a:lnTo>
                    <a:pt x="0" y="1654358"/>
                  </a:lnTo>
                  <a:lnTo>
                    <a:pt x="0" y="0"/>
                  </a:lnTo>
                  <a:close/>
                </a:path>
              </a:pathLst>
            </a:custGeom>
            <a:solidFill>
              <a:srgbClr val="2F5597"/>
            </a:solidFill>
          </p:spPr>
          <p:style>
            <a:lnRef idx="2">
              <a:schemeClr val="lt1">
                <a:hueOff val="0"/>
                <a:satOff val="0"/>
                <a:lumOff val="0"/>
                <a:alphaOff val="0"/>
              </a:schemeClr>
            </a:lnRef>
            <a:fillRef idx="1">
              <a:schemeClr val="accent2">
                <a:hueOff val="-1164290"/>
                <a:satOff val="-67142"/>
                <a:lumOff val="6902"/>
                <a:alphaOff val="0"/>
              </a:schemeClr>
            </a:fillRef>
            <a:effectRef idx="0">
              <a:schemeClr val="accent2">
                <a:hueOff val="-1164290"/>
                <a:satOff val="-67142"/>
                <a:lumOff val="6902"/>
                <a:alphaOff val="0"/>
              </a:schemeClr>
            </a:effectRef>
            <a:fontRef idx="minor">
              <a:schemeClr val="lt1"/>
            </a:fontRef>
          </p:style>
          <p:txBody>
            <a:bodyPr spcFirstLastPara="0" vert="horz" wrap="square" lIns="135108" tIns="141820" rIns="135108" bIns="141820" numCol="1" spcCol="1270" anchor="ctr" anchorCtr="0">
              <a:noAutofit/>
            </a:bodyPr>
            <a:lstStyle/>
            <a:p>
              <a:pPr marL="0" lvl="0" indent="0" algn="ctr" defTabSz="711200">
                <a:lnSpc>
                  <a:spcPct val="90000"/>
                </a:lnSpc>
                <a:spcBef>
                  <a:spcPct val="0"/>
                </a:spcBef>
                <a:spcAft>
                  <a:spcPct val="35000"/>
                </a:spcAft>
                <a:buNone/>
              </a:pPr>
              <a:r>
                <a:rPr lang="el-GR" sz="2400" kern="1200"/>
                <a:t>Ενδοσχολική επιμόρφωση στις διαδικασίες επιλογής βιβλίου σύμφωνα με το άρθρο 95 του 4823/21. </a:t>
              </a:r>
              <a:endParaRPr lang="en-US" sz="2400" kern="1200"/>
            </a:p>
          </p:txBody>
        </p:sp>
        <p:sp>
          <p:nvSpPr>
            <p:cNvPr id="24" name="Ελεύθερη σχεδίαση: Σχήμα 23">
              <a:extLst>
                <a:ext uri="{FF2B5EF4-FFF2-40B4-BE49-F238E27FC236}">
                  <a16:creationId xmlns:a16="http://schemas.microsoft.com/office/drawing/2014/main" id="{5FA19AE9-9129-8291-EAFF-255273D17847}"/>
                </a:ext>
              </a:extLst>
            </p:cNvPr>
            <p:cNvSpPr/>
            <p:nvPr/>
          </p:nvSpPr>
          <p:spPr>
            <a:xfrm>
              <a:off x="7101906" y="3129912"/>
              <a:ext cx="2757264" cy="1868706"/>
            </a:xfrm>
            <a:custGeom>
              <a:avLst/>
              <a:gdLst>
                <a:gd name="connsiteX0" fmla="*/ 0 w 2757264"/>
                <a:gd name="connsiteY0" fmla="*/ 0 h 1654358"/>
                <a:gd name="connsiteX1" fmla="*/ 2757264 w 2757264"/>
                <a:gd name="connsiteY1" fmla="*/ 0 h 1654358"/>
                <a:gd name="connsiteX2" fmla="*/ 2757264 w 2757264"/>
                <a:gd name="connsiteY2" fmla="*/ 1654358 h 1654358"/>
                <a:gd name="connsiteX3" fmla="*/ 0 w 2757264"/>
                <a:gd name="connsiteY3" fmla="*/ 1654358 h 1654358"/>
                <a:gd name="connsiteX4" fmla="*/ 0 w 2757264"/>
                <a:gd name="connsiteY4" fmla="*/ 0 h 165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57264" h="1654358">
                  <a:moveTo>
                    <a:pt x="0" y="0"/>
                  </a:moveTo>
                  <a:lnTo>
                    <a:pt x="2757264" y="0"/>
                  </a:lnTo>
                  <a:lnTo>
                    <a:pt x="2757264" y="1654358"/>
                  </a:lnTo>
                  <a:lnTo>
                    <a:pt x="0" y="1654358"/>
                  </a:lnTo>
                  <a:lnTo>
                    <a:pt x="0" y="0"/>
                  </a:lnTo>
                  <a:close/>
                </a:path>
              </a:pathLst>
            </a:custGeom>
            <a:solidFill>
              <a:srgbClr val="BF9000"/>
            </a:solidFill>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35108" tIns="141820" rIns="135108" bIns="141820" numCol="1" spcCol="1270" anchor="ctr" anchorCtr="0">
              <a:noAutofit/>
            </a:bodyPr>
            <a:lstStyle/>
            <a:p>
              <a:pPr marL="0" lvl="0" indent="0" algn="ctr" defTabSz="711200">
                <a:lnSpc>
                  <a:spcPct val="90000"/>
                </a:lnSpc>
                <a:spcBef>
                  <a:spcPct val="0"/>
                </a:spcBef>
                <a:spcAft>
                  <a:spcPct val="35000"/>
                </a:spcAft>
                <a:buNone/>
              </a:pPr>
              <a:r>
                <a:rPr lang="el-GR" sz="2400" kern="1200" dirty="0"/>
                <a:t>Δημιουργία κοινοτήτων μάθησης και πρακτικής. </a:t>
              </a:r>
              <a:endParaRPr lang="en-US" sz="2400" kern="1200" dirty="0"/>
            </a:p>
          </p:txBody>
        </p:sp>
      </p:grpSp>
      <p:sp>
        <p:nvSpPr>
          <p:cNvPr id="26" name="TextBox 25">
            <a:extLst>
              <a:ext uri="{FF2B5EF4-FFF2-40B4-BE49-F238E27FC236}">
                <a16:creationId xmlns:a16="http://schemas.microsoft.com/office/drawing/2014/main" id="{189B514F-5C32-6A1E-91C4-05B3307D3F80}"/>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C251DA-CAF6-8599-194F-48DEC1015853}"/>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a:solidFill>
                  <a:prstClr val="white"/>
                </a:solidFill>
              </a:rPr>
              <a:t>Σχετικά με την επιλογή του έντυπου βιβλίου ανά γνωστικό αντικείμενο</a:t>
            </a:r>
            <a:endParaRPr lang="el-GR" sz="3200" noProof="0" dirty="0">
              <a:solidFill>
                <a:prstClr val="white"/>
              </a:solidFill>
            </a:endParaRPr>
          </a:p>
        </p:txBody>
      </p:sp>
      <p:grpSp>
        <p:nvGrpSpPr>
          <p:cNvPr id="11" name="Ομάδα 10">
            <a:extLst>
              <a:ext uri="{FF2B5EF4-FFF2-40B4-BE49-F238E27FC236}">
                <a16:creationId xmlns:a16="http://schemas.microsoft.com/office/drawing/2014/main" id="{EC04615A-00BB-05B7-739E-0F496FC7F080}"/>
              </a:ext>
            </a:extLst>
          </p:cNvPr>
          <p:cNvGrpSpPr/>
          <p:nvPr/>
        </p:nvGrpSpPr>
        <p:grpSpPr>
          <a:xfrm>
            <a:off x="263352" y="1124720"/>
            <a:ext cx="11665296" cy="5040560"/>
            <a:chOff x="847442" y="2667289"/>
            <a:chExt cx="10497114" cy="3070471"/>
          </a:xfrm>
        </p:grpSpPr>
        <p:sp>
          <p:nvSpPr>
            <p:cNvPr id="13" name="Ελεύθερη σχεδίαση: Σχήμα 12">
              <a:extLst>
                <a:ext uri="{FF2B5EF4-FFF2-40B4-BE49-F238E27FC236}">
                  <a16:creationId xmlns:a16="http://schemas.microsoft.com/office/drawing/2014/main" id="{3C94FA18-1DC8-E1C2-B21A-09085812E123}"/>
                </a:ext>
              </a:extLst>
            </p:cNvPr>
            <p:cNvSpPr/>
            <p:nvPr/>
          </p:nvSpPr>
          <p:spPr>
            <a:xfrm>
              <a:off x="847442" y="2667289"/>
              <a:ext cx="2762398" cy="3070471"/>
            </a:xfrm>
            <a:custGeom>
              <a:avLst/>
              <a:gdLst>
                <a:gd name="connsiteX0" fmla="*/ 0 w 2762398"/>
                <a:gd name="connsiteY0" fmla="*/ 276240 h 3070471"/>
                <a:gd name="connsiteX1" fmla="*/ 276240 w 2762398"/>
                <a:gd name="connsiteY1" fmla="*/ 0 h 3070471"/>
                <a:gd name="connsiteX2" fmla="*/ 2486158 w 2762398"/>
                <a:gd name="connsiteY2" fmla="*/ 0 h 3070471"/>
                <a:gd name="connsiteX3" fmla="*/ 2762398 w 2762398"/>
                <a:gd name="connsiteY3" fmla="*/ 276240 h 3070471"/>
                <a:gd name="connsiteX4" fmla="*/ 2762398 w 2762398"/>
                <a:gd name="connsiteY4" fmla="*/ 2794231 h 3070471"/>
                <a:gd name="connsiteX5" fmla="*/ 2486158 w 2762398"/>
                <a:gd name="connsiteY5" fmla="*/ 3070471 h 3070471"/>
                <a:gd name="connsiteX6" fmla="*/ 276240 w 2762398"/>
                <a:gd name="connsiteY6" fmla="*/ 3070471 h 3070471"/>
                <a:gd name="connsiteX7" fmla="*/ 0 w 2762398"/>
                <a:gd name="connsiteY7" fmla="*/ 2794231 h 3070471"/>
                <a:gd name="connsiteX8" fmla="*/ 0 w 2762398"/>
                <a:gd name="connsiteY8" fmla="*/ 276240 h 3070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398" h="3070471">
                  <a:moveTo>
                    <a:pt x="0" y="276240"/>
                  </a:moveTo>
                  <a:cubicBezTo>
                    <a:pt x="0" y="123677"/>
                    <a:pt x="123677" y="0"/>
                    <a:pt x="276240" y="0"/>
                  </a:cubicBezTo>
                  <a:lnTo>
                    <a:pt x="2486158" y="0"/>
                  </a:lnTo>
                  <a:cubicBezTo>
                    <a:pt x="2638721" y="0"/>
                    <a:pt x="2762398" y="123677"/>
                    <a:pt x="2762398" y="276240"/>
                  </a:cubicBezTo>
                  <a:lnTo>
                    <a:pt x="2762398" y="2794231"/>
                  </a:lnTo>
                  <a:cubicBezTo>
                    <a:pt x="2762398" y="2946794"/>
                    <a:pt x="2638721" y="3070471"/>
                    <a:pt x="2486158" y="3070471"/>
                  </a:cubicBezTo>
                  <a:lnTo>
                    <a:pt x="276240" y="3070471"/>
                  </a:lnTo>
                  <a:cubicBezTo>
                    <a:pt x="123677" y="3070471"/>
                    <a:pt x="0" y="2946794"/>
                    <a:pt x="0" y="2794231"/>
                  </a:cubicBezTo>
                  <a:lnTo>
                    <a:pt x="0" y="276240"/>
                  </a:lnTo>
                  <a:close/>
                </a:path>
              </a:pathLst>
            </a:custGeom>
            <a:solidFill>
              <a:srgbClr val="BF9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49488" tIns="149488" rIns="149488" bIns="149488" numCol="1" spcCol="1270" anchor="ctr" anchorCtr="0">
              <a:noAutofit/>
            </a:bodyPr>
            <a:lstStyle/>
            <a:p>
              <a:pPr marL="0" lvl="0" indent="0" algn="ctr" defTabSz="800100">
                <a:lnSpc>
                  <a:spcPct val="90000"/>
                </a:lnSpc>
                <a:spcBef>
                  <a:spcPct val="0"/>
                </a:spcBef>
                <a:spcAft>
                  <a:spcPct val="35000"/>
                </a:spcAft>
                <a:buNone/>
              </a:pPr>
              <a:r>
                <a:rPr lang="el-GR" sz="2400" kern="1200" dirty="0"/>
                <a:t>Τα βιβλία προς επιλογή θα έχουν εγκριθεί με βάση τα κριτήρια αξιολόγησης που όρισε η πρόσκληση (επιστημονική εγκυρότητα, παιδαγωγική καταλληλότητα, συμβατότητα με το ΠΣ, ψηφιακό υλικό κ.λπ.)</a:t>
              </a:r>
              <a:endParaRPr lang="en-US" sz="2400" kern="1200" dirty="0"/>
            </a:p>
          </p:txBody>
        </p:sp>
        <p:sp>
          <p:nvSpPr>
            <p:cNvPr id="14" name="Ελεύθερη σχεδίαση: Σχήμα 13">
              <a:extLst>
                <a:ext uri="{FF2B5EF4-FFF2-40B4-BE49-F238E27FC236}">
                  <a16:creationId xmlns:a16="http://schemas.microsoft.com/office/drawing/2014/main" id="{6A40DFB8-E72B-8B56-BF11-940AA4FA9C77}"/>
                </a:ext>
              </a:extLst>
            </p:cNvPr>
            <p:cNvSpPr/>
            <p:nvPr/>
          </p:nvSpPr>
          <p:spPr>
            <a:xfrm>
              <a:off x="3886080" y="3859987"/>
              <a:ext cx="585628" cy="685074"/>
            </a:xfrm>
            <a:custGeom>
              <a:avLst/>
              <a:gdLst>
                <a:gd name="connsiteX0" fmla="*/ 0 w 585628"/>
                <a:gd name="connsiteY0" fmla="*/ 137015 h 685074"/>
                <a:gd name="connsiteX1" fmla="*/ 292814 w 585628"/>
                <a:gd name="connsiteY1" fmla="*/ 137015 h 685074"/>
                <a:gd name="connsiteX2" fmla="*/ 292814 w 585628"/>
                <a:gd name="connsiteY2" fmla="*/ 0 h 685074"/>
                <a:gd name="connsiteX3" fmla="*/ 585628 w 585628"/>
                <a:gd name="connsiteY3" fmla="*/ 342537 h 685074"/>
                <a:gd name="connsiteX4" fmla="*/ 292814 w 585628"/>
                <a:gd name="connsiteY4" fmla="*/ 685074 h 685074"/>
                <a:gd name="connsiteX5" fmla="*/ 292814 w 585628"/>
                <a:gd name="connsiteY5" fmla="*/ 548059 h 685074"/>
                <a:gd name="connsiteX6" fmla="*/ 0 w 585628"/>
                <a:gd name="connsiteY6" fmla="*/ 548059 h 685074"/>
                <a:gd name="connsiteX7" fmla="*/ 0 w 585628"/>
                <a:gd name="connsiteY7" fmla="*/ 137015 h 685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5628" h="685074">
                  <a:moveTo>
                    <a:pt x="0" y="137015"/>
                  </a:moveTo>
                  <a:lnTo>
                    <a:pt x="292814" y="137015"/>
                  </a:lnTo>
                  <a:lnTo>
                    <a:pt x="292814" y="0"/>
                  </a:lnTo>
                  <a:lnTo>
                    <a:pt x="585628" y="342537"/>
                  </a:lnTo>
                  <a:lnTo>
                    <a:pt x="292814" y="685074"/>
                  </a:lnTo>
                  <a:lnTo>
                    <a:pt x="292814" y="548059"/>
                  </a:lnTo>
                  <a:lnTo>
                    <a:pt x="0" y="548059"/>
                  </a:lnTo>
                  <a:lnTo>
                    <a:pt x="0" y="137015"/>
                  </a:lnTo>
                  <a:close/>
                </a:path>
              </a:pathLst>
            </a:custGeom>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0" tIns="137015" rIns="175688" bIns="137015" numCol="1" spcCol="1270" anchor="ctr" anchorCtr="0">
              <a:noAutofit/>
            </a:bodyPr>
            <a:lstStyle/>
            <a:p>
              <a:pPr marL="0" lvl="0" indent="0" algn="ctr" defTabSz="622300">
                <a:lnSpc>
                  <a:spcPct val="90000"/>
                </a:lnSpc>
                <a:spcBef>
                  <a:spcPct val="0"/>
                </a:spcBef>
                <a:spcAft>
                  <a:spcPct val="35000"/>
                </a:spcAft>
                <a:buNone/>
              </a:pPr>
              <a:endParaRPr lang="en-US" sz="2400" kern="1200"/>
            </a:p>
          </p:txBody>
        </p:sp>
        <p:sp>
          <p:nvSpPr>
            <p:cNvPr id="15" name="Ελεύθερη σχεδίαση: Σχήμα 14">
              <a:extLst>
                <a:ext uri="{FF2B5EF4-FFF2-40B4-BE49-F238E27FC236}">
                  <a16:creationId xmlns:a16="http://schemas.microsoft.com/office/drawing/2014/main" id="{6B9B5DBD-CE46-A2E1-EEFA-ED11CAD000C1}"/>
                </a:ext>
              </a:extLst>
            </p:cNvPr>
            <p:cNvSpPr/>
            <p:nvPr/>
          </p:nvSpPr>
          <p:spPr>
            <a:xfrm>
              <a:off x="4714800" y="2667289"/>
              <a:ext cx="2762398" cy="3070471"/>
            </a:xfrm>
            <a:custGeom>
              <a:avLst/>
              <a:gdLst>
                <a:gd name="connsiteX0" fmla="*/ 0 w 2762398"/>
                <a:gd name="connsiteY0" fmla="*/ 276240 h 3070471"/>
                <a:gd name="connsiteX1" fmla="*/ 276240 w 2762398"/>
                <a:gd name="connsiteY1" fmla="*/ 0 h 3070471"/>
                <a:gd name="connsiteX2" fmla="*/ 2486158 w 2762398"/>
                <a:gd name="connsiteY2" fmla="*/ 0 h 3070471"/>
                <a:gd name="connsiteX3" fmla="*/ 2762398 w 2762398"/>
                <a:gd name="connsiteY3" fmla="*/ 276240 h 3070471"/>
                <a:gd name="connsiteX4" fmla="*/ 2762398 w 2762398"/>
                <a:gd name="connsiteY4" fmla="*/ 2794231 h 3070471"/>
                <a:gd name="connsiteX5" fmla="*/ 2486158 w 2762398"/>
                <a:gd name="connsiteY5" fmla="*/ 3070471 h 3070471"/>
                <a:gd name="connsiteX6" fmla="*/ 276240 w 2762398"/>
                <a:gd name="connsiteY6" fmla="*/ 3070471 h 3070471"/>
                <a:gd name="connsiteX7" fmla="*/ 0 w 2762398"/>
                <a:gd name="connsiteY7" fmla="*/ 2794231 h 3070471"/>
                <a:gd name="connsiteX8" fmla="*/ 0 w 2762398"/>
                <a:gd name="connsiteY8" fmla="*/ 276240 h 3070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398" h="3070471">
                  <a:moveTo>
                    <a:pt x="0" y="276240"/>
                  </a:moveTo>
                  <a:cubicBezTo>
                    <a:pt x="0" y="123677"/>
                    <a:pt x="123677" y="0"/>
                    <a:pt x="276240" y="0"/>
                  </a:cubicBezTo>
                  <a:lnTo>
                    <a:pt x="2486158" y="0"/>
                  </a:lnTo>
                  <a:cubicBezTo>
                    <a:pt x="2638721" y="0"/>
                    <a:pt x="2762398" y="123677"/>
                    <a:pt x="2762398" y="276240"/>
                  </a:cubicBezTo>
                  <a:lnTo>
                    <a:pt x="2762398" y="2794231"/>
                  </a:lnTo>
                  <a:cubicBezTo>
                    <a:pt x="2762398" y="2946794"/>
                    <a:pt x="2638721" y="3070471"/>
                    <a:pt x="2486158" y="3070471"/>
                  </a:cubicBezTo>
                  <a:lnTo>
                    <a:pt x="276240" y="3070471"/>
                  </a:lnTo>
                  <a:cubicBezTo>
                    <a:pt x="123677" y="3070471"/>
                    <a:pt x="0" y="2946794"/>
                    <a:pt x="0" y="2794231"/>
                  </a:cubicBezTo>
                  <a:lnTo>
                    <a:pt x="0" y="276240"/>
                  </a:lnTo>
                  <a:close/>
                </a:path>
              </a:pathLst>
            </a:custGeom>
            <a:solidFill>
              <a:srgbClr val="2F5597"/>
            </a:solidFill>
          </p:spPr>
          <p:style>
            <a:lnRef idx="2">
              <a:schemeClr val="lt1">
                <a:hueOff val="0"/>
                <a:satOff val="0"/>
                <a:lumOff val="0"/>
                <a:alphaOff val="0"/>
              </a:schemeClr>
            </a:lnRef>
            <a:fillRef idx="1">
              <a:schemeClr val="accent2">
                <a:hueOff val="-727682"/>
                <a:satOff val="-41964"/>
                <a:lumOff val="4314"/>
                <a:alphaOff val="0"/>
              </a:schemeClr>
            </a:fillRef>
            <a:effectRef idx="0">
              <a:schemeClr val="accent2">
                <a:hueOff val="-727682"/>
                <a:satOff val="-41964"/>
                <a:lumOff val="4314"/>
                <a:alphaOff val="0"/>
              </a:schemeClr>
            </a:effectRef>
            <a:fontRef idx="minor">
              <a:schemeClr val="lt1"/>
            </a:fontRef>
          </p:style>
          <p:txBody>
            <a:bodyPr spcFirstLastPara="0" vert="horz" wrap="square" lIns="149488" tIns="149488" rIns="149488" bIns="149488" numCol="1" spcCol="1270" anchor="ctr" anchorCtr="0">
              <a:noAutofit/>
            </a:bodyPr>
            <a:lstStyle/>
            <a:p>
              <a:pPr marL="0" lvl="0" indent="0" algn="ctr" defTabSz="800100">
                <a:lnSpc>
                  <a:spcPct val="90000"/>
                </a:lnSpc>
                <a:spcBef>
                  <a:spcPct val="0"/>
                </a:spcBef>
                <a:spcAft>
                  <a:spcPct val="35000"/>
                </a:spcAft>
                <a:buNone/>
              </a:pPr>
              <a:r>
                <a:rPr lang="el-GR" sz="2400" kern="1200" dirty="0"/>
                <a:t>Αυτό σημαίνει ότι όλα πληρούν το «ελάχιστο απαιτούμενο επίπεδο ποιότητας».</a:t>
              </a:r>
              <a:endParaRPr lang="en-US" sz="2400" kern="1200" dirty="0"/>
            </a:p>
          </p:txBody>
        </p:sp>
        <p:sp>
          <p:nvSpPr>
            <p:cNvPr id="16" name="Ελεύθερη σχεδίαση: Σχήμα 15">
              <a:extLst>
                <a:ext uri="{FF2B5EF4-FFF2-40B4-BE49-F238E27FC236}">
                  <a16:creationId xmlns:a16="http://schemas.microsoft.com/office/drawing/2014/main" id="{D39D4E23-D398-443C-8820-48724B741088}"/>
                </a:ext>
              </a:extLst>
            </p:cNvPr>
            <p:cNvSpPr/>
            <p:nvPr/>
          </p:nvSpPr>
          <p:spPr>
            <a:xfrm>
              <a:off x="7753439" y="3859987"/>
              <a:ext cx="585628" cy="685074"/>
            </a:xfrm>
            <a:custGeom>
              <a:avLst/>
              <a:gdLst>
                <a:gd name="connsiteX0" fmla="*/ 0 w 585628"/>
                <a:gd name="connsiteY0" fmla="*/ 137015 h 685074"/>
                <a:gd name="connsiteX1" fmla="*/ 292814 w 585628"/>
                <a:gd name="connsiteY1" fmla="*/ 137015 h 685074"/>
                <a:gd name="connsiteX2" fmla="*/ 292814 w 585628"/>
                <a:gd name="connsiteY2" fmla="*/ 0 h 685074"/>
                <a:gd name="connsiteX3" fmla="*/ 585628 w 585628"/>
                <a:gd name="connsiteY3" fmla="*/ 342537 h 685074"/>
                <a:gd name="connsiteX4" fmla="*/ 292814 w 585628"/>
                <a:gd name="connsiteY4" fmla="*/ 685074 h 685074"/>
                <a:gd name="connsiteX5" fmla="*/ 292814 w 585628"/>
                <a:gd name="connsiteY5" fmla="*/ 548059 h 685074"/>
                <a:gd name="connsiteX6" fmla="*/ 0 w 585628"/>
                <a:gd name="connsiteY6" fmla="*/ 548059 h 685074"/>
                <a:gd name="connsiteX7" fmla="*/ 0 w 585628"/>
                <a:gd name="connsiteY7" fmla="*/ 137015 h 685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5628" h="685074">
                  <a:moveTo>
                    <a:pt x="0" y="137015"/>
                  </a:moveTo>
                  <a:lnTo>
                    <a:pt x="292814" y="137015"/>
                  </a:lnTo>
                  <a:lnTo>
                    <a:pt x="292814" y="0"/>
                  </a:lnTo>
                  <a:lnTo>
                    <a:pt x="585628" y="342537"/>
                  </a:lnTo>
                  <a:lnTo>
                    <a:pt x="292814" y="685074"/>
                  </a:lnTo>
                  <a:lnTo>
                    <a:pt x="292814" y="548059"/>
                  </a:lnTo>
                  <a:lnTo>
                    <a:pt x="0" y="548059"/>
                  </a:lnTo>
                  <a:lnTo>
                    <a:pt x="0" y="137015"/>
                  </a:lnTo>
                  <a:close/>
                </a:path>
              </a:pathLst>
            </a:custGeom>
          </p:spPr>
          <p:style>
            <a:lnRef idx="0">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0" tIns="137015" rIns="175688" bIns="137015" numCol="1" spcCol="1270" anchor="ctr" anchorCtr="0">
              <a:noAutofit/>
            </a:bodyPr>
            <a:lstStyle/>
            <a:p>
              <a:pPr marL="0" lvl="0" indent="0" algn="ctr" defTabSz="622300">
                <a:lnSpc>
                  <a:spcPct val="90000"/>
                </a:lnSpc>
                <a:spcBef>
                  <a:spcPct val="0"/>
                </a:spcBef>
                <a:spcAft>
                  <a:spcPct val="35000"/>
                </a:spcAft>
                <a:buNone/>
              </a:pPr>
              <a:endParaRPr lang="en-US" sz="2400" kern="1200"/>
            </a:p>
          </p:txBody>
        </p:sp>
        <p:sp>
          <p:nvSpPr>
            <p:cNvPr id="17" name="Ελεύθερη σχεδίαση: Σχήμα 16">
              <a:extLst>
                <a:ext uri="{FF2B5EF4-FFF2-40B4-BE49-F238E27FC236}">
                  <a16:creationId xmlns:a16="http://schemas.microsoft.com/office/drawing/2014/main" id="{741F68A3-86B6-ECA3-CD83-44B0228A8370}"/>
                </a:ext>
              </a:extLst>
            </p:cNvPr>
            <p:cNvSpPr/>
            <p:nvPr/>
          </p:nvSpPr>
          <p:spPr>
            <a:xfrm>
              <a:off x="8582158" y="2667289"/>
              <a:ext cx="2762398" cy="3070471"/>
            </a:xfrm>
            <a:custGeom>
              <a:avLst/>
              <a:gdLst>
                <a:gd name="connsiteX0" fmla="*/ 0 w 2762398"/>
                <a:gd name="connsiteY0" fmla="*/ 276240 h 3070471"/>
                <a:gd name="connsiteX1" fmla="*/ 276240 w 2762398"/>
                <a:gd name="connsiteY1" fmla="*/ 0 h 3070471"/>
                <a:gd name="connsiteX2" fmla="*/ 2486158 w 2762398"/>
                <a:gd name="connsiteY2" fmla="*/ 0 h 3070471"/>
                <a:gd name="connsiteX3" fmla="*/ 2762398 w 2762398"/>
                <a:gd name="connsiteY3" fmla="*/ 276240 h 3070471"/>
                <a:gd name="connsiteX4" fmla="*/ 2762398 w 2762398"/>
                <a:gd name="connsiteY4" fmla="*/ 2794231 h 3070471"/>
                <a:gd name="connsiteX5" fmla="*/ 2486158 w 2762398"/>
                <a:gd name="connsiteY5" fmla="*/ 3070471 h 3070471"/>
                <a:gd name="connsiteX6" fmla="*/ 276240 w 2762398"/>
                <a:gd name="connsiteY6" fmla="*/ 3070471 h 3070471"/>
                <a:gd name="connsiteX7" fmla="*/ 0 w 2762398"/>
                <a:gd name="connsiteY7" fmla="*/ 2794231 h 3070471"/>
                <a:gd name="connsiteX8" fmla="*/ 0 w 2762398"/>
                <a:gd name="connsiteY8" fmla="*/ 276240 h 3070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398" h="3070471">
                  <a:moveTo>
                    <a:pt x="0" y="276240"/>
                  </a:moveTo>
                  <a:cubicBezTo>
                    <a:pt x="0" y="123677"/>
                    <a:pt x="123677" y="0"/>
                    <a:pt x="276240" y="0"/>
                  </a:cubicBezTo>
                  <a:lnTo>
                    <a:pt x="2486158" y="0"/>
                  </a:lnTo>
                  <a:cubicBezTo>
                    <a:pt x="2638721" y="0"/>
                    <a:pt x="2762398" y="123677"/>
                    <a:pt x="2762398" y="276240"/>
                  </a:cubicBezTo>
                  <a:lnTo>
                    <a:pt x="2762398" y="2794231"/>
                  </a:lnTo>
                  <a:cubicBezTo>
                    <a:pt x="2762398" y="2946794"/>
                    <a:pt x="2638721" y="3070471"/>
                    <a:pt x="2486158" y="3070471"/>
                  </a:cubicBezTo>
                  <a:lnTo>
                    <a:pt x="276240" y="3070471"/>
                  </a:lnTo>
                  <a:cubicBezTo>
                    <a:pt x="123677" y="3070471"/>
                    <a:pt x="0" y="2946794"/>
                    <a:pt x="0" y="2794231"/>
                  </a:cubicBezTo>
                  <a:lnTo>
                    <a:pt x="0" y="276240"/>
                  </a:lnTo>
                  <a:close/>
                </a:path>
              </a:pathLst>
            </a:custGeom>
            <a:solidFill>
              <a:schemeClr val="accent6">
                <a:lumMod val="75000"/>
              </a:schemeClr>
            </a:solidFill>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149488" tIns="149488" rIns="149488" bIns="149488" numCol="1" spcCol="1270" anchor="ctr" anchorCtr="0">
              <a:noAutofit/>
            </a:bodyPr>
            <a:lstStyle/>
            <a:p>
              <a:pPr marL="0" lvl="0" indent="0" algn="ctr" defTabSz="800100">
                <a:lnSpc>
                  <a:spcPct val="90000"/>
                </a:lnSpc>
                <a:spcBef>
                  <a:spcPct val="0"/>
                </a:spcBef>
                <a:spcAft>
                  <a:spcPct val="35000"/>
                </a:spcAft>
                <a:buNone/>
              </a:pPr>
              <a:r>
                <a:rPr lang="el-GR" sz="2400" kern="1200" dirty="0"/>
                <a:t>Το ζήτημα για τον εκπαιδευτικό δεν είναι να τα αξιολογήσει εκ νέου, αλλά να επιλέξει ποιο βιβλίο ταιριάζει καλύτερα στη δική του τάξη.</a:t>
              </a:r>
              <a:endParaRPr lang="en-US" sz="2400" kern="1200" dirty="0"/>
            </a:p>
          </p:txBody>
        </p:sp>
      </p:grpSp>
      <p:sp>
        <p:nvSpPr>
          <p:cNvPr id="18" name="TextBox 17">
            <a:extLst>
              <a:ext uri="{FF2B5EF4-FFF2-40B4-BE49-F238E27FC236}">
                <a16:creationId xmlns:a16="http://schemas.microsoft.com/office/drawing/2014/main" id="{7E3B2AAE-D9B3-7B6C-1F81-662A4BCE90F0}"/>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1667666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5E5A76-D32E-4582-45E6-33886E00F60B}"/>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schemeClr val="bg1"/>
                </a:solidFill>
              </a:rPr>
              <a:t>Κριτήρια επιλογής διδακτικού βιβλίου | Βασικοί άξονες αξιολόγησης</a:t>
            </a:r>
            <a:endParaRPr lang="el-GR" sz="3200" noProof="0" dirty="0">
              <a:solidFill>
                <a:schemeClr val="bg1"/>
              </a:solidFill>
            </a:endParaRPr>
          </a:p>
        </p:txBody>
      </p:sp>
      <p:grpSp>
        <p:nvGrpSpPr>
          <p:cNvPr id="7" name="Ομάδα 6">
            <a:extLst>
              <a:ext uri="{FF2B5EF4-FFF2-40B4-BE49-F238E27FC236}">
                <a16:creationId xmlns:a16="http://schemas.microsoft.com/office/drawing/2014/main" id="{1509619C-996A-A898-CEBC-C653D09E5419}"/>
              </a:ext>
            </a:extLst>
          </p:cNvPr>
          <p:cNvGrpSpPr/>
          <p:nvPr/>
        </p:nvGrpSpPr>
        <p:grpSpPr>
          <a:xfrm>
            <a:off x="119336" y="1268760"/>
            <a:ext cx="11953328" cy="5112568"/>
            <a:chOff x="119336" y="1581500"/>
            <a:chExt cx="11953328" cy="3926790"/>
          </a:xfrm>
        </p:grpSpPr>
        <p:sp>
          <p:nvSpPr>
            <p:cNvPr id="8" name="Ελεύθερη σχεδίαση: Σχήμα 7">
              <a:extLst>
                <a:ext uri="{FF2B5EF4-FFF2-40B4-BE49-F238E27FC236}">
                  <a16:creationId xmlns:a16="http://schemas.microsoft.com/office/drawing/2014/main" id="{75992D98-582D-1597-C51B-4BABF586741B}"/>
                </a:ext>
              </a:extLst>
            </p:cNvPr>
            <p:cNvSpPr/>
            <p:nvPr/>
          </p:nvSpPr>
          <p:spPr>
            <a:xfrm>
              <a:off x="119336" y="1581500"/>
              <a:ext cx="11953328" cy="1264770"/>
            </a:xfrm>
            <a:custGeom>
              <a:avLst/>
              <a:gdLst>
                <a:gd name="connsiteX0" fmla="*/ 0 w 11953328"/>
                <a:gd name="connsiteY0" fmla="*/ 210799 h 1264770"/>
                <a:gd name="connsiteX1" fmla="*/ 210799 w 11953328"/>
                <a:gd name="connsiteY1" fmla="*/ 0 h 1264770"/>
                <a:gd name="connsiteX2" fmla="*/ 11742529 w 11953328"/>
                <a:gd name="connsiteY2" fmla="*/ 0 h 1264770"/>
                <a:gd name="connsiteX3" fmla="*/ 11953328 w 11953328"/>
                <a:gd name="connsiteY3" fmla="*/ 210799 h 1264770"/>
                <a:gd name="connsiteX4" fmla="*/ 11953328 w 11953328"/>
                <a:gd name="connsiteY4" fmla="*/ 1053971 h 1264770"/>
                <a:gd name="connsiteX5" fmla="*/ 11742529 w 11953328"/>
                <a:gd name="connsiteY5" fmla="*/ 1264770 h 1264770"/>
                <a:gd name="connsiteX6" fmla="*/ 210799 w 11953328"/>
                <a:gd name="connsiteY6" fmla="*/ 1264770 h 1264770"/>
                <a:gd name="connsiteX7" fmla="*/ 0 w 11953328"/>
                <a:gd name="connsiteY7" fmla="*/ 1053971 h 1264770"/>
                <a:gd name="connsiteX8" fmla="*/ 0 w 11953328"/>
                <a:gd name="connsiteY8" fmla="*/ 210799 h 12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64770">
                  <a:moveTo>
                    <a:pt x="0" y="210799"/>
                  </a:moveTo>
                  <a:cubicBezTo>
                    <a:pt x="0" y="94378"/>
                    <a:pt x="94378" y="0"/>
                    <a:pt x="210799" y="0"/>
                  </a:cubicBezTo>
                  <a:lnTo>
                    <a:pt x="11742529" y="0"/>
                  </a:lnTo>
                  <a:cubicBezTo>
                    <a:pt x="11858950" y="0"/>
                    <a:pt x="11953328" y="94378"/>
                    <a:pt x="11953328" y="210799"/>
                  </a:cubicBezTo>
                  <a:lnTo>
                    <a:pt x="11953328" y="1053971"/>
                  </a:lnTo>
                  <a:cubicBezTo>
                    <a:pt x="11953328" y="1170392"/>
                    <a:pt x="11858950" y="1264770"/>
                    <a:pt x="11742529" y="1264770"/>
                  </a:cubicBezTo>
                  <a:lnTo>
                    <a:pt x="210799" y="1264770"/>
                  </a:lnTo>
                  <a:cubicBezTo>
                    <a:pt x="94378" y="1264770"/>
                    <a:pt x="0" y="1170392"/>
                    <a:pt x="0" y="1053971"/>
                  </a:cubicBezTo>
                  <a:lnTo>
                    <a:pt x="0" y="210799"/>
                  </a:lnTo>
                  <a:close/>
                </a:path>
              </a:pathLst>
            </a:custGeom>
            <a:solidFill>
              <a:schemeClr val="accent6">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9371" tIns="149371" rIns="149371" bIns="149371" numCol="1" spcCol="1270" anchor="ctr" anchorCtr="0">
              <a:noAutofit/>
            </a:bodyPr>
            <a:lstStyle/>
            <a:p>
              <a:pPr marL="0" lvl="0" indent="0" algn="l" defTabSz="1022350">
                <a:buNone/>
              </a:pPr>
              <a:r>
                <a:rPr lang="el-GR" sz="2400" kern="1200" dirty="0"/>
                <a:t>Παιδαγωγική και διδακτική καταλληλότητα για τον τύπο σχολείου (συμβατότητα με ηλικία/ανάγκες των συγκεκριμένων μαθητών του σχολείου, σύμφωνα με τον τύπο σχολείου και τις ιδιαιτερότητες της περιοχής. Να υποστηρίζει την ενεργητική μάθηση και τη διαφοροποίηση).</a:t>
              </a:r>
              <a:endParaRPr lang="en-US" sz="2400" kern="1200" dirty="0"/>
            </a:p>
          </p:txBody>
        </p:sp>
        <p:sp>
          <p:nvSpPr>
            <p:cNvPr id="9" name="Ελεύθερη σχεδίαση: Σχήμα 8">
              <a:extLst>
                <a:ext uri="{FF2B5EF4-FFF2-40B4-BE49-F238E27FC236}">
                  <a16:creationId xmlns:a16="http://schemas.microsoft.com/office/drawing/2014/main" id="{C0CB966B-1845-1940-EAFB-FE40721B911F}"/>
                </a:ext>
              </a:extLst>
            </p:cNvPr>
            <p:cNvSpPr/>
            <p:nvPr/>
          </p:nvSpPr>
          <p:spPr>
            <a:xfrm>
              <a:off x="119336" y="2912510"/>
              <a:ext cx="11953328" cy="1264770"/>
            </a:xfrm>
            <a:custGeom>
              <a:avLst/>
              <a:gdLst>
                <a:gd name="connsiteX0" fmla="*/ 0 w 11953328"/>
                <a:gd name="connsiteY0" fmla="*/ 210799 h 1264770"/>
                <a:gd name="connsiteX1" fmla="*/ 210799 w 11953328"/>
                <a:gd name="connsiteY1" fmla="*/ 0 h 1264770"/>
                <a:gd name="connsiteX2" fmla="*/ 11742529 w 11953328"/>
                <a:gd name="connsiteY2" fmla="*/ 0 h 1264770"/>
                <a:gd name="connsiteX3" fmla="*/ 11953328 w 11953328"/>
                <a:gd name="connsiteY3" fmla="*/ 210799 h 1264770"/>
                <a:gd name="connsiteX4" fmla="*/ 11953328 w 11953328"/>
                <a:gd name="connsiteY4" fmla="*/ 1053971 h 1264770"/>
                <a:gd name="connsiteX5" fmla="*/ 11742529 w 11953328"/>
                <a:gd name="connsiteY5" fmla="*/ 1264770 h 1264770"/>
                <a:gd name="connsiteX6" fmla="*/ 210799 w 11953328"/>
                <a:gd name="connsiteY6" fmla="*/ 1264770 h 1264770"/>
                <a:gd name="connsiteX7" fmla="*/ 0 w 11953328"/>
                <a:gd name="connsiteY7" fmla="*/ 1053971 h 1264770"/>
                <a:gd name="connsiteX8" fmla="*/ 0 w 11953328"/>
                <a:gd name="connsiteY8" fmla="*/ 210799 h 12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64770">
                  <a:moveTo>
                    <a:pt x="0" y="210799"/>
                  </a:moveTo>
                  <a:cubicBezTo>
                    <a:pt x="0" y="94378"/>
                    <a:pt x="94378" y="0"/>
                    <a:pt x="210799" y="0"/>
                  </a:cubicBezTo>
                  <a:lnTo>
                    <a:pt x="11742529" y="0"/>
                  </a:lnTo>
                  <a:cubicBezTo>
                    <a:pt x="11858950" y="0"/>
                    <a:pt x="11953328" y="94378"/>
                    <a:pt x="11953328" y="210799"/>
                  </a:cubicBezTo>
                  <a:lnTo>
                    <a:pt x="11953328" y="1053971"/>
                  </a:lnTo>
                  <a:cubicBezTo>
                    <a:pt x="11953328" y="1170392"/>
                    <a:pt x="11858950" y="1264770"/>
                    <a:pt x="11742529" y="1264770"/>
                  </a:cubicBezTo>
                  <a:lnTo>
                    <a:pt x="210799" y="1264770"/>
                  </a:lnTo>
                  <a:cubicBezTo>
                    <a:pt x="94378" y="1264770"/>
                    <a:pt x="0" y="1170392"/>
                    <a:pt x="0" y="1053971"/>
                  </a:cubicBezTo>
                  <a:lnTo>
                    <a:pt x="0" y="210799"/>
                  </a:lnTo>
                  <a:close/>
                </a:path>
              </a:pathLst>
            </a:custGeom>
            <a:solidFill>
              <a:srgbClr val="2F5597"/>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9371" tIns="149371" rIns="149371" bIns="149371" numCol="1" spcCol="1270" anchor="ctr" anchorCtr="0">
              <a:noAutofit/>
            </a:bodyPr>
            <a:lstStyle/>
            <a:p>
              <a:pPr marL="0" lvl="0" indent="0" algn="l" defTabSz="1022350">
                <a:buNone/>
              </a:pPr>
              <a:r>
                <a:rPr lang="el-GR" sz="2400" kern="1200"/>
                <a:t>Ενθάρρυνση αυτενέργειας μαθητών με αξιοποίηση πολυτροπικού υλικού (για ανάληψη πρωτοβουλιών και μεταγνωστικές δραστηριότητες κοντά στα ενδιαφέροντα των μαθητών).</a:t>
              </a:r>
              <a:endParaRPr lang="en-US" sz="2400" kern="1200"/>
            </a:p>
          </p:txBody>
        </p:sp>
        <p:sp>
          <p:nvSpPr>
            <p:cNvPr id="10" name="Ελεύθερη σχεδίαση: Σχήμα 9">
              <a:extLst>
                <a:ext uri="{FF2B5EF4-FFF2-40B4-BE49-F238E27FC236}">
                  <a16:creationId xmlns:a16="http://schemas.microsoft.com/office/drawing/2014/main" id="{DA329606-C5BA-5A16-E399-8ECA3280CA1A}"/>
                </a:ext>
              </a:extLst>
            </p:cNvPr>
            <p:cNvSpPr/>
            <p:nvPr/>
          </p:nvSpPr>
          <p:spPr>
            <a:xfrm>
              <a:off x="119336" y="4243520"/>
              <a:ext cx="11953328" cy="1264770"/>
            </a:xfrm>
            <a:custGeom>
              <a:avLst/>
              <a:gdLst>
                <a:gd name="connsiteX0" fmla="*/ 0 w 11953328"/>
                <a:gd name="connsiteY0" fmla="*/ 210799 h 1264770"/>
                <a:gd name="connsiteX1" fmla="*/ 210799 w 11953328"/>
                <a:gd name="connsiteY1" fmla="*/ 0 h 1264770"/>
                <a:gd name="connsiteX2" fmla="*/ 11742529 w 11953328"/>
                <a:gd name="connsiteY2" fmla="*/ 0 h 1264770"/>
                <a:gd name="connsiteX3" fmla="*/ 11953328 w 11953328"/>
                <a:gd name="connsiteY3" fmla="*/ 210799 h 1264770"/>
                <a:gd name="connsiteX4" fmla="*/ 11953328 w 11953328"/>
                <a:gd name="connsiteY4" fmla="*/ 1053971 h 1264770"/>
                <a:gd name="connsiteX5" fmla="*/ 11742529 w 11953328"/>
                <a:gd name="connsiteY5" fmla="*/ 1264770 h 1264770"/>
                <a:gd name="connsiteX6" fmla="*/ 210799 w 11953328"/>
                <a:gd name="connsiteY6" fmla="*/ 1264770 h 1264770"/>
                <a:gd name="connsiteX7" fmla="*/ 0 w 11953328"/>
                <a:gd name="connsiteY7" fmla="*/ 1053971 h 1264770"/>
                <a:gd name="connsiteX8" fmla="*/ 0 w 11953328"/>
                <a:gd name="connsiteY8" fmla="*/ 210799 h 1264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53328" h="1264770">
                  <a:moveTo>
                    <a:pt x="0" y="210799"/>
                  </a:moveTo>
                  <a:cubicBezTo>
                    <a:pt x="0" y="94378"/>
                    <a:pt x="94378" y="0"/>
                    <a:pt x="210799" y="0"/>
                  </a:cubicBezTo>
                  <a:lnTo>
                    <a:pt x="11742529" y="0"/>
                  </a:lnTo>
                  <a:cubicBezTo>
                    <a:pt x="11858950" y="0"/>
                    <a:pt x="11953328" y="94378"/>
                    <a:pt x="11953328" y="210799"/>
                  </a:cubicBezTo>
                  <a:lnTo>
                    <a:pt x="11953328" y="1053971"/>
                  </a:lnTo>
                  <a:cubicBezTo>
                    <a:pt x="11953328" y="1170392"/>
                    <a:pt x="11858950" y="1264770"/>
                    <a:pt x="11742529" y="1264770"/>
                  </a:cubicBezTo>
                  <a:lnTo>
                    <a:pt x="210799" y="1264770"/>
                  </a:lnTo>
                  <a:cubicBezTo>
                    <a:pt x="94378" y="1264770"/>
                    <a:pt x="0" y="1170392"/>
                    <a:pt x="0" y="1053971"/>
                  </a:cubicBezTo>
                  <a:lnTo>
                    <a:pt x="0" y="210799"/>
                  </a:lnTo>
                  <a:close/>
                </a:path>
              </a:pathLst>
            </a:custGeom>
            <a:solidFill>
              <a:srgbClr val="ED7D3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9371" tIns="149371" rIns="149371" bIns="149371" numCol="1" spcCol="1270" anchor="ctr" anchorCtr="0">
              <a:noAutofit/>
            </a:bodyPr>
            <a:lstStyle/>
            <a:p>
              <a:pPr marL="0" lvl="0" indent="0" algn="l" defTabSz="1022350">
                <a:buNone/>
              </a:pPr>
              <a:r>
                <a:rPr lang="el-GR" sz="2400" kern="1200"/>
                <a:t>Καλαισθησία και ποικιλία ερεθισμάτων (ελκυστικό, με λειτουργική εικονογράφηση).</a:t>
              </a:r>
              <a:endParaRPr lang="en-US" sz="2400" kern="1200"/>
            </a:p>
          </p:txBody>
        </p:sp>
      </p:grpSp>
      <p:sp>
        <p:nvSpPr>
          <p:cNvPr id="11" name="TextBox 10">
            <a:extLst>
              <a:ext uri="{FF2B5EF4-FFF2-40B4-BE49-F238E27FC236}">
                <a16:creationId xmlns:a16="http://schemas.microsoft.com/office/drawing/2014/main" id="{D922D7AD-633B-6525-E6F0-1F48B104111E}"/>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8EA5C0-8F9B-1236-B363-9A8570356A45}"/>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spcBef>
                <a:spcPts val="600"/>
              </a:spcBef>
              <a:spcAft>
                <a:spcPts val="600"/>
              </a:spcAft>
            </a:pPr>
            <a:r>
              <a:rPr lang="el-GR" sz="3200">
                <a:solidFill>
                  <a:schemeClr val="bg1"/>
                </a:solidFill>
              </a:rPr>
              <a:t>Ενδεικτικά κριτήρια επιλογής</a:t>
            </a:r>
            <a:endParaRPr lang="el-GR" sz="3200" noProof="0" dirty="0">
              <a:solidFill>
                <a:schemeClr val="bg1"/>
              </a:solidFill>
            </a:endParaRPr>
          </a:p>
        </p:txBody>
      </p:sp>
      <p:sp>
        <p:nvSpPr>
          <p:cNvPr id="20" name="Ελεύθερη σχεδίαση: Σχήμα 19">
            <a:extLst>
              <a:ext uri="{FF2B5EF4-FFF2-40B4-BE49-F238E27FC236}">
                <a16:creationId xmlns:a16="http://schemas.microsoft.com/office/drawing/2014/main" id="{0A00360B-72BD-94BE-76FC-8DF491013CEE}"/>
              </a:ext>
            </a:extLst>
          </p:cNvPr>
          <p:cNvSpPr/>
          <p:nvPr/>
        </p:nvSpPr>
        <p:spPr>
          <a:xfrm>
            <a:off x="983432" y="940089"/>
            <a:ext cx="3996000" cy="2592000"/>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dirty="0"/>
              <a:t>Μάθηση και Διδασκαλία: Μορφές και περιεχόμενο δραστηριοτήτων βιωματικής και διερευνητικής μάθησης, κριτικός γραμματισμός, χρήση πολλαπλών πόρων.</a:t>
            </a:r>
            <a:endParaRPr lang="en-US" sz="2400" kern="1200" dirty="0"/>
          </a:p>
        </p:txBody>
      </p:sp>
      <p:sp>
        <p:nvSpPr>
          <p:cNvPr id="21" name="Ελεύθερη σχεδίαση: Σχήμα 20">
            <a:extLst>
              <a:ext uri="{FF2B5EF4-FFF2-40B4-BE49-F238E27FC236}">
                <a16:creationId xmlns:a16="http://schemas.microsoft.com/office/drawing/2014/main" id="{9E6B167D-6383-3EAE-BCA9-19EF77847B2A}"/>
              </a:ext>
            </a:extLst>
          </p:cNvPr>
          <p:cNvSpPr/>
          <p:nvPr/>
        </p:nvSpPr>
        <p:spPr>
          <a:xfrm>
            <a:off x="5610620" y="940089"/>
            <a:ext cx="3996000" cy="2592000"/>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rgbClr val="2F5597"/>
          </a:solidFill>
        </p:spPr>
        <p:style>
          <a:lnRef idx="2">
            <a:schemeClr val="lt1">
              <a:hueOff val="0"/>
              <a:satOff val="0"/>
              <a:lumOff val="0"/>
              <a:alphaOff val="0"/>
            </a:schemeClr>
          </a:lnRef>
          <a:fillRef idx="1">
            <a:schemeClr val="accent2">
              <a:hueOff val="-485121"/>
              <a:satOff val="-27976"/>
              <a:lumOff val="2876"/>
              <a:alphaOff val="0"/>
            </a:schemeClr>
          </a:fillRef>
          <a:effectRef idx="0">
            <a:schemeClr val="accent2">
              <a:hueOff val="-485121"/>
              <a:satOff val="-27976"/>
              <a:lumOff val="2876"/>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dirty="0"/>
              <a:t>Εναλλακτικές θεωρήσεις για καλλιέργεια κριτικής σκέψης.</a:t>
            </a:r>
            <a:endParaRPr lang="en-US" sz="2400" kern="1200" dirty="0"/>
          </a:p>
        </p:txBody>
      </p:sp>
      <p:sp>
        <p:nvSpPr>
          <p:cNvPr id="22" name="Ελεύθερη σχεδίαση: Σχήμα 21">
            <a:extLst>
              <a:ext uri="{FF2B5EF4-FFF2-40B4-BE49-F238E27FC236}">
                <a16:creationId xmlns:a16="http://schemas.microsoft.com/office/drawing/2014/main" id="{62B2D6D2-07F7-D376-69BF-64A6B4C0028B}"/>
              </a:ext>
            </a:extLst>
          </p:cNvPr>
          <p:cNvSpPr/>
          <p:nvPr/>
        </p:nvSpPr>
        <p:spPr>
          <a:xfrm>
            <a:off x="3297026" y="3743686"/>
            <a:ext cx="3996000" cy="2592000"/>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rgbClr val="BF9000"/>
          </a:solidFill>
        </p:spPr>
        <p:style>
          <a:lnRef idx="2">
            <a:schemeClr val="lt1">
              <a:hueOff val="0"/>
              <a:satOff val="0"/>
              <a:lumOff val="0"/>
              <a:alphaOff val="0"/>
            </a:schemeClr>
          </a:lnRef>
          <a:fillRef idx="1">
            <a:schemeClr val="accent2">
              <a:hueOff val="-970242"/>
              <a:satOff val="-55952"/>
              <a:lumOff val="5752"/>
              <a:alphaOff val="0"/>
            </a:schemeClr>
          </a:fillRef>
          <a:effectRef idx="0">
            <a:schemeClr val="accent2">
              <a:hueOff val="-970242"/>
              <a:satOff val="-55952"/>
              <a:lumOff val="5752"/>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dirty="0"/>
              <a:t>Λειτουργική πλαισίωση των εννοιών με εικονιστικό ή/και ψηφιακό υλικό και παραδείγματα συμβατά με την εμπειρία των συγκεκριμένων μαθητών.</a:t>
            </a:r>
            <a:endParaRPr lang="en-US" sz="2400" kern="1200" dirty="0"/>
          </a:p>
        </p:txBody>
      </p:sp>
      <p:sp>
        <p:nvSpPr>
          <p:cNvPr id="23" name="Ελεύθερη σχεδίαση: Σχήμα 22">
            <a:extLst>
              <a:ext uri="{FF2B5EF4-FFF2-40B4-BE49-F238E27FC236}">
                <a16:creationId xmlns:a16="http://schemas.microsoft.com/office/drawing/2014/main" id="{557ED095-ACB8-F2CA-0B47-A938362325B4}"/>
              </a:ext>
            </a:extLst>
          </p:cNvPr>
          <p:cNvSpPr/>
          <p:nvPr/>
        </p:nvSpPr>
        <p:spPr>
          <a:xfrm>
            <a:off x="7924215" y="3743686"/>
            <a:ext cx="3996000" cy="2592000"/>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chemeClr val="accent6">
              <a:lumMod val="75000"/>
            </a:schemeClr>
          </a:solidFill>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dirty="0"/>
              <a:t>Συμβατότητα του επιπέδου δυσκολίας με τις απαιτήσεις του Προγράμματος Σπουδών και τη γνωστική ετοιμότητα των συγκεκριμένων μαθητών.</a:t>
            </a:r>
            <a:endParaRPr lang="en-US" sz="2400" kern="1200" dirty="0"/>
          </a:p>
        </p:txBody>
      </p:sp>
      <p:sp>
        <p:nvSpPr>
          <p:cNvPr id="24" name="TextBox 23">
            <a:extLst>
              <a:ext uri="{FF2B5EF4-FFF2-40B4-BE49-F238E27FC236}">
                <a16:creationId xmlns:a16="http://schemas.microsoft.com/office/drawing/2014/main" id="{438D01F7-8511-9608-455C-11A9C975460E}"/>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Ομάδα 2">
            <a:extLst>
              <a:ext uri="{FF2B5EF4-FFF2-40B4-BE49-F238E27FC236}">
                <a16:creationId xmlns:a16="http://schemas.microsoft.com/office/drawing/2014/main" id="{508C1F78-A7E1-6782-A7B9-61FEA2C2F03C}"/>
              </a:ext>
            </a:extLst>
          </p:cNvPr>
          <p:cNvGrpSpPr/>
          <p:nvPr/>
        </p:nvGrpSpPr>
        <p:grpSpPr>
          <a:xfrm>
            <a:off x="191344" y="1196752"/>
            <a:ext cx="11737304" cy="4608512"/>
            <a:chOff x="632938" y="1578614"/>
            <a:chExt cx="10926121" cy="4149160"/>
          </a:xfrm>
        </p:grpSpPr>
        <p:sp>
          <p:nvSpPr>
            <p:cNvPr id="4" name="Ελεύθερη σχεδίαση: Σχήμα 3">
              <a:extLst>
                <a:ext uri="{FF2B5EF4-FFF2-40B4-BE49-F238E27FC236}">
                  <a16:creationId xmlns:a16="http://schemas.microsoft.com/office/drawing/2014/main" id="{1C444A0D-4956-168F-643F-E0E1552293B6}"/>
                </a:ext>
              </a:extLst>
            </p:cNvPr>
            <p:cNvSpPr/>
            <p:nvPr/>
          </p:nvSpPr>
          <p:spPr>
            <a:xfrm>
              <a:off x="632938" y="1578614"/>
              <a:ext cx="3457633" cy="4149160"/>
            </a:xfrm>
            <a:custGeom>
              <a:avLst/>
              <a:gdLst>
                <a:gd name="connsiteX0" fmla="*/ 0 w 3457633"/>
                <a:gd name="connsiteY0" fmla="*/ 0 h 4149160"/>
                <a:gd name="connsiteX1" fmla="*/ 3457633 w 3457633"/>
                <a:gd name="connsiteY1" fmla="*/ 0 h 4149160"/>
                <a:gd name="connsiteX2" fmla="*/ 3457633 w 3457633"/>
                <a:gd name="connsiteY2" fmla="*/ 4149160 h 4149160"/>
                <a:gd name="connsiteX3" fmla="*/ 0 w 3457633"/>
                <a:gd name="connsiteY3" fmla="*/ 4149160 h 4149160"/>
                <a:gd name="connsiteX4" fmla="*/ 0 w 3457633"/>
                <a:gd name="connsiteY4" fmla="*/ 0 h 4149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633" h="4149160">
                  <a:moveTo>
                    <a:pt x="0" y="0"/>
                  </a:moveTo>
                  <a:lnTo>
                    <a:pt x="3457633" y="0"/>
                  </a:lnTo>
                  <a:lnTo>
                    <a:pt x="3457633" y="4149160"/>
                  </a:lnTo>
                  <a:lnTo>
                    <a:pt x="0" y="4149160"/>
                  </a:lnTo>
                  <a:lnTo>
                    <a:pt x="0" y="0"/>
                  </a:lnTo>
                  <a:close/>
                </a:path>
              </a:pathLst>
            </a:custGeom>
            <a:solidFill>
              <a:schemeClr val="accent1"/>
            </a:solidFill>
            <a:ln>
              <a:noFill/>
            </a:ln>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341537" tIns="1659664" rIns="341537" bIns="330200" numCol="1" spcCol="1270" anchor="t" anchorCtr="0">
              <a:noAutofit/>
            </a:bodyPr>
            <a:lstStyle/>
            <a:p>
              <a:pPr marL="0" lvl="0" indent="0" algn="l" defTabSz="1111250">
                <a:lnSpc>
                  <a:spcPct val="90000"/>
                </a:lnSpc>
                <a:spcBef>
                  <a:spcPct val="0"/>
                </a:spcBef>
                <a:spcAft>
                  <a:spcPct val="35000"/>
                </a:spcAft>
                <a:buNone/>
              </a:pPr>
              <a:r>
                <a:rPr lang="el-GR" sz="2500" kern="1200" dirty="0"/>
                <a:t>Ισχύοντα ΠΣ </a:t>
              </a:r>
              <a:r>
                <a:rPr lang="el-GR" sz="2500" kern="1200" dirty="0" err="1"/>
                <a:t>ΔΕΠΠΣ</a:t>
              </a:r>
              <a:r>
                <a:rPr lang="el-GR" sz="2500" kern="1200" dirty="0"/>
                <a:t> και </a:t>
              </a:r>
              <a:r>
                <a:rPr lang="el-GR" sz="2500" kern="1200" dirty="0" err="1"/>
                <a:t>ΑΠΣ</a:t>
              </a:r>
              <a:r>
                <a:rPr lang="el-GR" sz="2500" kern="1200" dirty="0"/>
                <a:t>.</a:t>
              </a:r>
              <a:endParaRPr lang="en-US" sz="2500" kern="1200" dirty="0"/>
            </a:p>
          </p:txBody>
        </p:sp>
        <p:sp>
          <p:nvSpPr>
            <p:cNvPr id="5" name="Ελεύθερη σχεδίαση: Σχήμα 4">
              <a:extLst>
                <a:ext uri="{FF2B5EF4-FFF2-40B4-BE49-F238E27FC236}">
                  <a16:creationId xmlns:a16="http://schemas.microsoft.com/office/drawing/2014/main" id="{226EF425-E4FA-9F85-0FE4-8151472F7B6A}"/>
                </a:ext>
              </a:extLst>
            </p:cNvPr>
            <p:cNvSpPr/>
            <p:nvPr/>
          </p:nvSpPr>
          <p:spPr>
            <a:xfrm>
              <a:off x="632938" y="1578614"/>
              <a:ext cx="3457633" cy="1659664"/>
            </a:xfrm>
            <a:custGeom>
              <a:avLst/>
              <a:gdLst>
                <a:gd name="connsiteX0" fmla="*/ 0 w 3457633"/>
                <a:gd name="connsiteY0" fmla="*/ 0 h 1659664"/>
                <a:gd name="connsiteX1" fmla="*/ 3457633 w 3457633"/>
                <a:gd name="connsiteY1" fmla="*/ 0 h 1659664"/>
                <a:gd name="connsiteX2" fmla="*/ 3457633 w 3457633"/>
                <a:gd name="connsiteY2" fmla="*/ 1659664 h 1659664"/>
                <a:gd name="connsiteX3" fmla="*/ 0 w 3457633"/>
                <a:gd name="connsiteY3" fmla="*/ 1659664 h 1659664"/>
                <a:gd name="connsiteX4" fmla="*/ 0 w 3457633"/>
                <a:gd name="connsiteY4" fmla="*/ 0 h 1659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633" h="1659664">
                  <a:moveTo>
                    <a:pt x="0" y="0"/>
                  </a:moveTo>
                  <a:lnTo>
                    <a:pt x="3457633" y="0"/>
                  </a:lnTo>
                  <a:lnTo>
                    <a:pt x="3457633" y="1659664"/>
                  </a:lnTo>
                  <a:lnTo>
                    <a:pt x="0" y="1659664"/>
                  </a:lnTo>
                  <a:lnTo>
                    <a:pt x="0" y="0"/>
                  </a:lnTo>
                  <a:close/>
                </a:path>
              </a:pathLst>
            </a:custGeom>
            <a:noFill/>
            <a:ln>
              <a:noFill/>
            </a:ln>
            <a:sp3d/>
          </p:spPr>
          <p:style>
            <a:lnRef idx="2">
              <a:scrgbClr r="0" g="0" b="0"/>
            </a:lnRef>
            <a:fillRef idx="1">
              <a:scrgbClr r="0" g="0" b="0"/>
            </a:fillRef>
            <a:effectRef idx="0">
              <a:schemeClr val="accent2">
                <a:hueOff val="0"/>
                <a:satOff val="0"/>
                <a:lumOff val="0"/>
                <a:alphaOff val="0"/>
              </a:schemeClr>
            </a:effectRef>
            <a:fontRef idx="minor">
              <a:schemeClr val="lt1"/>
            </a:fontRef>
          </p:style>
          <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dirty="0"/>
                <a:t>01</a:t>
              </a:r>
            </a:p>
          </p:txBody>
        </p:sp>
        <p:sp>
          <p:nvSpPr>
            <p:cNvPr id="6" name="Ελεύθερη σχεδίαση: Σχήμα 5">
              <a:extLst>
                <a:ext uri="{FF2B5EF4-FFF2-40B4-BE49-F238E27FC236}">
                  <a16:creationId xmlns:a16="http://schemas.microsoft.com/office/drawing/2014/main" id="{569AD0C4-B9E4-2DFA-7852-215BEDA0B862}"/>
                </a:ext>
              </a:extLst>
            </p:cNvPr>
            <p:cNvSpPr/>
            <p:nvPr/>
          </p:nvSpPr>
          <p:spPr>
            <a:xfrm>
              <a:off x="4367182" y="1578614"/>
              <a:ext cx="3457633" cy="4149160"/>
            </a:xfrm>
            <a:custGeom>
              <a:avLst/>
              <a:gdLst>
                <a:gd name="connsiteX0" fmla="*/ 0 w 3457633"/>
                <a:gd name="connsiteY0" fmla="*/ 0 h 4149160"/>
                <a:gd name="connsiteX1" fmla="*/ 3457633 w 3457633"/>
                <a:gd name="connsiteY1" fmla="*/ 0 h 4149160"/>
                <a:gd name="connsiteX2" fmla="*/ 3457633 w 3457633"/>
                <a:gd name="connsiteY2" fmla="*/ 4149160 h 4149160"/>
                <a:gd name="connsiteX3" fmla="*/ 0 w 3457633"/>
                <a:gd name="connsiteY3" fmla="*/ 4149160 h 4149160"/>
                <a:gd name="connsiteX4" fmla="*/ 0 w 3457633"/>
                <a:gd name="connsiteY4" fmla="*/ 0 h 4149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633" h="4149160">
                  <a:moveTo>
                    <a:pt x="0" y="0"/>
                  </a:moveTo>
                  <a:lnTo>
                    <a:pt x="3457633" y="0"/>
                  </a:lnTo>
                  <a:lnTo>
                    <a:pt x="3457633" y="4149160"/>
                  </a:lnTo>
                  <a:lnTo>
                    <a:pt x="0" y="4149160"/>
                  </a:lnTo>
                  <a:lnTo>
                    <a:pt x="0" y="0"/>
                  </a:lnTo>
                  <a:close/>
                </a:path>
              </a:pathLst>
            </a:custGeom>
            <a:solidFill>
              <a:schemeClr val="accent5">
                <a:lumMod val="75000"/>
              </a:schemeClr>
            </a:solidFill>
            <a:ln>
              <a:noFill/>
            </a:ln>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341537" tIns="1659664" rIns="341537" bIns="330200" numCol="1" spcCol="1270" anchor="t" anchorCtr="0">
              <a:noAutofit/>
            </a:bodyPr>
            <a:lstStyle/>
            <a:p>
              <a:pPr marL="0" lvl="0" indent="0" algn="l" defTabSz="1111250">
                <a:lnSpc>
                  <a:spcPct val="90000"/>
                </a:lnSpc>
                <a:spcBef>
                  <a:spcPct val="0"/>
                </a:spcBef>
                <a:spcAft>
                  <a:spcPct val="35000"/>
                </a:spcAft>
                <a:buNone/>
              </a:pPr>
              <a:r>
                <a:rPr lang="el-GR" sz="2500" kern="1200" dirty="0"/>
                <a:t>Στην πλειονότητά τους, αναπτύχθηκαν το </a:t>
              </a:r>
              <a:r>
                <a:rPr lang="en-US" sz="2500" kern="1200" dirty="0"/>
                <a:t>1999 </a:t>
              </a:r>
              <a:r>
                <a:rPr lang="el-GR" sz="2500" kern="1200" dirty="0"/>
                <a:t>για το λύκειο και το 2003 για το δημοτικό και γυμνάσιο.</a:t>
              </a:r>
              <a:endParaRPr lang="en-US" sz="2500" kern="1200" dirty="0"/>
            </a:p>
          </p:txBody>
        </p:sp>
        <p:sp>
          <p:nvSpPr>
            <p:cNvPr id="7" name="Ελεύθερη σχεδίαση: Σχήμα 6">
              <a:extLst>
                <a:ext uri="{FF2B5EF4-FFF2-40B4-BE49-F238E27FC236}">
                  <a16:creationId xmlns:a16="http://schemas.microsoft.com/office/drawing/2014/main" id="{23AC0A15-E2E6-0302-7862-9E80C3766414}"/>
                </a:ext>
              </a:extLst>
            </p:cNvPr>
            <p:cNvSpPr/>
            <p:nvPr/>
          </p:nvSpPr>
          <p:spPr>
            <a:xfrm>
              <a:off x="4367182" y="1578614"/>
              <a:ext cx="3457633" cy="1659664"/>
            </a:xfrm>
            <a:custGeom>
              <a:avLst/>
              <a:gdLst>
                <a:gd name="connsiteX0" fmla="*/ 0 w 3457633"/>
                <a:gd name="connsiteY0" fmla="*/ 0 h 1659664"/>
                <a:gd name="connsiteX1" fmla="*/ 3457633 w 3457633"/>
                <a:gd name="connsiteY1" fmla="*/ 0 h 1659664"/>
                <a:gd name="connsiteX2" fmla="*/ 3457633 w 3457633"/>
                <a:gd name="connsiteY2" fmla="*/ 1659664 h 1659664"/>
                <a:gd name="connsiteX3" fmla="*/ 0 w 3457633"/>
                <a:gd name="connsiteY3" fmla="*/ 1659664 h 1659664"/>
                <a:gd name="connsiteX4" fmla="*/ 0 w 3457633"/>
                <a:gd name="connsiteY4" fmla="*/ 0 h 1659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633" h="1659664">
                  <a:moveTo>
                    <a:pt x="0" y="0"/>
                  </a:moveTo>
                  <a:lnTo>
                    <a:pt x="3457633" y="0"/>
                  </a:lnTo>
                  <a:lnTo>
                    <a:pt x="3457633" y="1659664"/>
                  </a:lnTo>
                  <a:lnTo>
                    <a:pt x="0" y="1659664"/>
                  </a:lnTo>
                  <a:lnTo>
                    <a:pt x="0" y="0"/>
                  </a:lnTo>
                  <a:close/>
                </a:path>
              </a:pathLst>
            </a:custGeom>
            <a:noFill/>
            <a:ln>
              <a:noFill/>
            </a:ln>
            <a:sp3d/>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p:txBody>
        </p:sp>
        <p:sp>
          <p:nvSpPr>
            <p:cNvPr id="8" name="Ελεύθερη σχεδίαση: Σχήμα 7">
              <a:extLst>
                <a:ext uri="{FF2B5EF4-FFF2-40B4-BE49-F238E27FC236}">
                  <a16:creationId xmlns:a16="http://schemas.microsoft.com/office/drawing/2014/main" id="{72C901B0-723D-57BA-BCAB-B2DE90A529DD}"/>
                </a:ext>
              </a:extLst>
            </p:cNvPr>
            <p:cNvSpPr/>
            <p:nvPr/>
          </p:nvSpPr>
          <p:spPr>
            <a:xfrm>
              <a:off x="8101426" y="1578614"/>
              <a:ext cx="3457633" cy="4149160"/>
            </a:xfrm>
            <a:custGeom>
              <a:avLst/>
              <a:gdLst>
                <a:gd name="connsiteX0" fmla="*/ 0 w 3457633"/>
                <a:gd name="connsiteY0" fmla="*/ 0 h 4149160"/>
                <a:gd name="connsiteX1" fmla="*/ 3457633 w 3457633"/>
                <a:gd name="connsiteY1" fmla="*/ 0 h 4149160"/>
                <a:gd name="connsiteX2" fmla="*/ 3457633 w 3457633"/>
                <a:gd name="connsiteY2" fmla="*/ 4149160 h 4149160"/>
                <a:gd name="connsiteX3" fmla="*/ 0 w 3457633"/>
                <a:gd name="connsiteY3" fmla="*/ 4149160 h 4149160"/>
                <a:gd name="connsiteX4" fmla="*/ 0 w 3457633"/>
                <a:gd name="connsiteY4" fmla="*/ 0 h 4149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633" h="4149160">
                  <a:moveTo>
                    <a:pt x="0" y="0"/>
                  </a:moveTo>
                  <a:lnTo>
                    <a:pt x="3457633" y="0"/>
                  </a:lnTo>
                  <a:lnTo>
                    <a:pt x="3457633" y="4149160"/>
                  </a:lnTo>
                  <a:lnTo>
                    <a:pt x="0" y="4149160"/>
                  </a:lnTo>
                  <a:lnTo>
                    <a:pt x="0" y="0"/>
                  </a:lnTo>
                  <a:close/>
                </a:path>
              </a:pathLst>
            </a:custGeom>
            <a:solidFill>
              <a:schemeClr val="accent5">
                <a:lumMod val="50000"/>
              </a:schemeClr>
            </a:solidFill>
            <a:ln>
              <a:noFill/>
            </a:ln>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341537" tIns="1659664" rIns="341537" bIns="330200" numCol="1" spcCol="1270" anchor="t" anchorCtr="0">
              <a:noAutofit/>
            </a:bodyPr>
            <a:lstStyle/>
            <a:p>
              <a:pPr marL="0" lvl="0" indent="0" algn="l" defTabSz="1111250">
                <a:lnSpc>
                  <a:spcPct val="90000"/>
                </a:lnSpc>
                <a:spcBef>
                  <a:spcPct val="0"/>
                </a:spcBef>
                <a:spcAft>
                  <a:spcPct val="35000"/>
                </a:spcAft>
                <a:buNone/>
              </a:pPr>
              <a:r>
                <a:rPr lang="el-GR" sz="2500" kern="1200"/>
                <a:t>Βάσει αυτών γράφτηκαν αντίστοιχα διδακτικά βιβλία τα οποία είναι σε ισχύ έως σήμερα.</a:t>
              </a:r>
              <a:endParaRPr lang="en-US" sz="2500" kern="1200"/>
            </a:p>
          </p:txBody>
        </p:sp>
        <p:sp>
          <p:nvSpPr>
            <p:cNvPr id="9" name="Ελεύθερη σχεδίαση: Σχήμα 8">
              <a:extLst>
                <a:ext uri="{FF2B5EF4-FFF2-40B4-BE49-F238E27FC236}">
                  <a16:creationId xmlns:a16="http://schemas.microsoft.com/office/drawing/2014/main" id="{9495CE8B-6372-CC00-67F2-E5C91F6E1D19}"/>
                </a:ext>
              </a:extLst>
            </p:cNvPr>
            <p:cNvSpPr/>
            <p:nvPr/>
          </p:nvSpPr>
          <p:spPr>
            <a:xfrm>
              <a:off x="8101426" y="1578614"/>
              <a:ext cx="3457633" cy="1659664"/>
            </a:xfrm>
            <a:custGeom>
              <a:avLst/>
              <a:gdLst>
                <a:gd name="connsiteX0" fmla="*/ 0 w 3457633"/>
                <a:gd name="connsiteY0" fmla="*/ 0 h 1659664"/>
                <a:gd name="connsiteX1" fmla="*/ 3457633 w 3457633"/>
                <a:gd name="connsiteY1" fmla="*/ 0 h 1659664"/>
                <a:gd name="connsiteX2" fmla="*/ 3457633 w 3457633"/>
                <a:gd name="connsiteY2" fmla="*/ 1659664 h 1659664"/>
                <a:gd name="connsiteX3" fmla="*/ 0 w 3457633"/>
                <a:gd name="connsiteY3" fmla="*/ 1659664 h 1659664"/>
                <a:gd name="connsiteX4" fmla="*/ 0 w 3457633"/>
                <a:gd name="connsiteY4" fmla="*/ 0 h 1659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633" h="1659664">
                  <a:moveTo>
                    <a:pt x="0" y="0"/>
                  </a:moveTo>
                  <a:lnTo>
                    <a:pt x="3457633" y="0"/>
                  </a:lnTo>
                  <a:lnTo>
                    <a:pt x="3457633" y="1659664"/>
                  </a:lnTo>
                  <a:lnTo>
                    <a:pt x="0" y="1659664"/>
                  </a:lnTo>
                  <a:lnTo>
                    <a:pt x="0" y="0"/>
                  </a:lnTo>
                  <a:close/>
                </a:path>
              </a:pathLst>
            </a:custGeom>
            <a:noFill/>
            <a:ln>
              <a:noFill/>
            </a:ln>
            <a:sp3d/>
          </p:spPr>
          <p:style>
            <a:lnRef idx="2">
              <a:scrgbClr r="0" g="0" b="0"/>
            </a:lnRef>
            <a:fillRef idx="1">
              <a:scrgbClr r="0" g="0" b="0"/>
            </a:fillRef>
            <a:effectRef idx="0">
              <a:schemeClr val="accent4">
                <a:hueOff val="0"/>
                <a:satOff val="0"/>
                <a:lumOff val="0"/>
                <a:alphaOff val="0"/>
              </a:schemeClr>
            </a:effectRef>
            <a:fontRef idx="minor">
              <a:schemeClr val="lt1"/>
            </a:fontRef>
          </p:style>
          <p:txBody>
            <a:bodyPr spcFirstLastPara="0" vert="horz" wrap="square" lIns="341537" tIns="165100" rIns="341537"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p:txBody>
        </p:sp>
      </p:grpSp>
      <p:sp>
        <p:nvSpPr>
          <p:cNvPr id="2" name="TextBox 1">
            <a:extLst>
              <a:ext uri="{FF2B5EF4-FFF2-40B4-BE49-F238E27FC236}">
                <a16:creationId xmlns:a16="http://schemas.microsoft.com/office/drawing/2014/main" id="{A76BD834-989C-9A11-1E2F-26B9A3B5D2F8}"/>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Υπάρχουσα Κατάσταση</a:t>
            </a:r>
          </a:p>
        </p:txBody>
      </p:sp>
      <p:sp>
        <p:nvSpPr>
          <p:cNvPr id="12" name="TextBox 11">
            <a:extLst>
              <a:ext uri="{FF2B5EF4-FFF2-40B4-BE49-F238E27FC236}">
                <a16:creationId xmlns:a16="http://schemas.microsoft.com/office/drawing/2014/main" id="{7B52BD90-5139-FCFC-6762-D4E1C8531F85}"/>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15642150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B1110-715B-C8DB-F3BE-BF7876B0250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A83F6E-2C32-3FF1-0957-F8AFFA0AE428}"/>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a:solidFill>
                  <a:schemeClr val="bg1"/>
                </a:solidFill>
              </a:rPr>
              <a:t>Ενδεικτικά κριτήρια επιλογής</a:t>
            </a:r>
            <a:endParaRPr lang="el-GR" sz="3200" noProof="0" dirty="0">
              <a:solidFill>
                <a:schemeClr val="bg1"/>
              </a:solidFill>
            </a:endParaRPr>
          </a:p>
        </p:txBody>
      </p:sp>
      <p:sp>
        <p:nvSpPr>
          <p:cNvPr id="27" name="Ελεύθερη σχεδίαση: Σχήμα 26">
            <a:extLst>
              <a:ext uri="{FF2B5EF4-FFF2-40B4-BE49-F238E27FC236}">
                <a16:creationId xmlns:a16="http://schemas.microsoft.com/office/drawing/2014/main" id="{C9DA7F74-EE23-8EE3-BA42-FCBB4D7E0030}"/>
              </a:ext>
            </a:extLst>
          </p:cNvPr>
          <p:cNvSpPr/>
          <p:nvPr/>
        </p:nvSpPr>
        <p:spPr>
          <a:xfrm>
            <a:off x="221908" y="850845"/>
            <a:ext cx="3827304" cy="2712553"/>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dirty="0"/>
              <a:t>Ενσωμάτωση δεξιοτήτων σκέψης βάσει των αναπτυξιακών χαρακτηριστικών των συγκεκριμένων μαθητών.</a:t>
            </a:r>
            <a:endParaRPr lang="en-US" sz="2400" kern="1200" dirty="0"/>
          </a:p>
        </p:txBody>
      </p:sp>
      <p:sp>
        <p:nvSpPr>
          <p:cNvPr id="28" name="Ελεύθερη σχεδίαση: Σχήμα 27">
            <a:extLst>
              <a:ext uri="{FF2B5EF4-FFF2-40B4-BE49-F238E27FC236}">
                <a16:creationId xmlns:a16="http://schemas.microsoft.com/office/drawing/2014/main" id="{9C487CDB-9A76-A3AE-E64F-1E05FE01FEF9}"/>
              </a:ext>
            </a:extLst>
          </p:cNvPr>
          <p:cNvSpPr/>
          <p:nvPr/>
        </p:nvSpPr>
        <p:spPr>
          <a:xfrm>
            <a:off x="4239074" y="850845"/>
            <a:ext cx="3827304" cy="2712553"/>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chemeClr val="accent6">
              <a:lumMod val="75000"/>
            </a:schemeClr>
          </a:solidFill>
        </p:spPr>
        <p:style>
          <a:lnRef idx="2">
            <a:schemeClr val="lt1">
              <a:hueOff val="0"/>
              <a:satOff val="0"/>
              <a:lumOff val="0"/>
              <a:alphaOff val="0"/>
            </a:schemeClr>
          </a:lnRef>
          <a:fillRef idx="1">
            <a:schemeClr val="accent2">
              <a:hueOff val="-363841"/>
              <a:satOff val="-20982"/>
              <a:lumOff val="2157"/>
              <a:alphaOff val="0"/>
            </a:schemeClr>
          </a:fillRef>
          <a:effectRef idx="0">
            <a:schemeClr val="accent2">
              <a:hueOff val="-363841"/>
              <a:satOff val="-20982"/>
              <a:lumOff val="2157"/>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a:t>Δομή και Οργάνωση: Τρόπος οργάνωσης του περιεχομένου, τύπος δραστηριοτήτων, λέξεις-κλειδιά, γλωσσάρι, παράρτημα απαντήσεων.</a:t>
            </a:r>
            <a:endParaRPr lang="en-US" sz="2400" kern="1200"/>
          </a:p>
        </p:txBody>
      </p:sp>
      <p:sp>
        <p:nvSpPr>
          <p:cNvPr id="29" name="Ελεύθερη σχεδίαση: Σχήμα 28">
            <a:extLst>
              <a:ext uri="{FF2B5EF4-FFF2-40B4-BE49-F238E27FC236}">
                <a16:creationId xmlns:a16="http://schemas.microsoft.com/office/drawing/2014/main" id="{CA679020-9775-2BA6-21EB-5D83EAEFA33B}"/>
              </a:ext>
            </a:extLst>
          </p:cNvPr>
          <p:cNvSpPr/>
          <p:nvPr/>
        </p:nvSpPr>
        <p:spPr>
          <a:xfrm>
            <a:off x="8256240" y="850845"/>
            <a:ext cx="3827304" cy="2712553"/>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rgbClr val="2F5597"/>
          </a:solidFill>
        </p:spPr>
        <p:style>
          <a:lnRef idx="2">
            <a:schemeClr val="lt1">
              <a:hueOff val="0"/>
              <a:satOff val="0"/>
              <a:lumOff val="0"/>
              <a:alphaOff val="0"/>
            </a:schemeClr>
          </a:lnRef>
          <a:fillRef idx="1">
            <a:schemeClr val="accent2">
              <a:hueOff val="-727682"/>
              <a:satOff val="-41964"/>
              <a:lumOff val="4314"/>
              <a:alphaOff val="0"/>
            </a:schemeClr>
          </a:fillRef>
          <a:effectRef idx="0">
            <a:schemeClr val="accent2">
              <a:hueOff val="-727682"/>
              <a:satOff val="-41964"/>
              <a:lumOff val="4314"/>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a:t>Γλώσσα: Ακρίβεια, σαφήνεια, συμβατότητα με το γλωσσικό επίπεδο των μαθητών.</a:t>
            </a:r>
            <a:endParaRPr lang="en-US" sz="2400" kern="1200"/>
          </a:p>
        </p:txBody>
      </p:sp>
      <p:sp>
        <p:nvSpPr>
          <p:cNvPr id="30" name="Ελεύθερη σχεδίαση: Σχήμα 29">
            <a:extLst>
              <a:ext uri="{FF2B5EF4-FFF2-40B4-BE49-F238E27FC236}">
                <a16:creationId xmlns:a16="http://schemas.microsoft.com/office/drawing/2014/main" id="{8EFE8F5E-812C-2E79-F73E-31D27036C55A}"/>
              </a:ext>
            </a:extLst>
          </p:cNvPr>
          <p:cNvSpPr/>
          <p:nvPr/>
        </p:nvSpPr>
        <p:spPr>
          <a:xfrm>
            <a:off x="2135560" y="3747195"/>
            <a:ext cx="3827304" cy="2712553"/>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rgbClr val="BF9000"/>
          </a:solidFill>
        </p:spPr>
        <p:style>
          <a:lnRef idx="2">
            <a:schemeClr val="lt1">
              <a:hueOff val="0"/>
              <a:satOff val="0"/>
              <a:lumOff val="0"/>
              <a:alphaOff val="0"/>
            </a:schemeClr>
          </a:lnRef>
          <a:fillRef idx="1">
            <a:schemeClr val="accent2">
              <a:hueOff val="-1091522"/>
              <a:satOff val="-62946"/>
              <a:lumOff val="6471"/>
              <a:alphaOff val="0"/>
            </a:schemeClr>
          </a:fillRef>
          <a:effectRef idx="0">
            <a:schemeClr val="accent2">
              <a:hueOff val="-1091522"/>
              <a:satOff val="-62946"/>
              <a:lumOff val="6471"/>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dirty="0"/>
              <a:t>Σχεδιασμός – Διάταξη: Λογική και συνεπής διάταξη, αναγνωσιμότητα, λειτουργική </a:t>
            </a:r>
            <a:r>
              <a:rPr lang="el-GR" sz="2400" kern="1200" dirty="0" err="1"/>
              <a:t>πολυτροπικότητα</a:t>
            </a:r>
            <a:r>
              <a:rPr lang="el-GR" sz="2400" kern="1200" dirty="0"/>
              <a:t>, αισθητική ισορροπία.</a:t>
            </a:r>
            <a:endParaRPr lang="en-US" sz="2400" kern="1200" dirty="0"/>
          </a:p>
        </p:txBody>
      </p:sp>
      <p:sp>
        <p:nvSpPr>
          <p:cNvPr id="31" name="Ελεύθερη σχεδίαση: Σχήμα 30">
            <a:extLst>
              <a:ext uri="{FF2B5EF4-FFF2-40B4-BE49-F238E27FC236}">
                <a16:creationId xmlns:a16="http://schemas.microsoft.com/office/drawing/2014/main" id="{E81E7B49-361E-4E53-7CAE-BC1AEA497158}"/>
              </a:ext>
            </a:extLst>
          </p:cNvPr>
          <p:cNvSpPr/>
          <p:nvPr/>
        </p:nvSpPr>
        <p:spPr>
          <a:xfrm>
            <a:off x="6342588" y="3747195"/>
            <a:ext cx="3827304" cy="2712553"/>
          </a:xfrm>
          <a:custGeom>
            <a:avLst/>
            <a:gdLst>
              <a:gd name="connsiteX0" fmla="*/ 0 w 3222855"/>
              <a:gd name="connsiteY0" fmla="*/ 0 h 1933713"/>
              <a:gd name="connsiteX1" fmla="*/ 3222855 w 3222855"/>
              <a:gd name="connsiteY1" fmla="*/ 0 h 1933713"/>
              <a:gd name="connsiteX2" fmla="*/ 3222855 w 3222855"/>
              <a:gd name="connsiteY2" fmla="*/ 1933713 h 1933713"/>
              <a:gd name="connsiteX3" fmla="*/ 0 w 3222855"/>
              <a:gd name="connsiteY3" fmla="*/ 1933713 h 1933713"/>
              <a:gd name="connsiteX4" fmla="*/ 0 w 3222855"/>
              <a:gd name="connsiteY4" fmla="*/ 0 h 1933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2855" h="1933713">
                <a:moveTo>
                  <a:pt x="0" y="0"/>
                </a:moveTo>
                <a:lnTo>
                  <a:pt x="3222855" y="0"/>
                </a:lnTo>
                <a:lnTo>
                  <a:pt x="3222855" y="1933713"/>
                </a:lnTo>
                <a:lnTo>
                  <a:pt x="0" y="1933713"/>
                </a:lnTo>
                <a:lnTo>
                  <a:pt x="0" y="0"/>
                </a:lnTo>
                <a:close/>
              </a:path>
            </a:pathLst>
          </a:custGeom>
          <a:solidFill>
            <a:srgbClr val="ED7D31"/>
          </a:solidFill>
        </p:spPr>
        <p:style>
          <a:lnRef idx="2">
            <a:schemeClr val="lt1">
              <a:hueOff val="0"/>
              <a:satOff val="0"/>
              <a:lumOff val="0"/>
              <a:alphaOff val="0"/>
            </a:schemeClr>
          </a:lnRef>
          <a:fillRef idx="1">
            <a:schemeClr val="accent2">
              <a:hueOff val="-1455363"/>
              <a:satOff val="-83928"/>
              <a:lumOff val="8628"/>
              <a:alphaOff val="0"/>
            </a:schemeClr>
          </a:fillRef>
          <a:effectRef idx="0">
            <a:schemeClr val="accent2">
              <a:hueOff val="-1455363"/>
              <a:satOff val="-83928"/>
              <a:lumOff val="8628"/>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spcBef>
                <a:spcPts val="600"/>
              </a:spcBef>
              <a:spcAft>
                <a:spcPts val="600"/>
              </a:spcAft>
              <a:buNone/>
            </a:pPr>
            <a:r>
              <a:rPr lang="el-GR" sz="2400" kern="1200"/>
              <a:t>Συμπληρωματικό ψηφιακό υλικό και παιδαγωγική καταλληλότητά του: Συνδεδεμένο με τα ΠΜΑ, διαφοροποιημένη μάθηση, εύχρηστο, ποικιλία μορφών (π.χ. βίντεο, 3D).</a:t>
            </a:r>
            <a:endParaRPr lang="en-US" sz="2400" kern="1200"/>
          </a:p>
        </p:txBody>
      </p:sp>
      <p:sp>
        <p:nvSpPr>
          <p:cNvPr id="33" name="TextBox 32">
            <a:extLst>
              <a:ext uri="{FF2B5EF4-FFF2-40B4-BE49-F238E27FC236}">
                <a16:creationId xmlns:a16="http://schemas.microsoft.com/office/drawing/2014/main" id="{85B4AA13-A507-148F-0A89-550CB19292AA}"/>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3439610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740CD1-8363-5AB7-2C35-126B87DEDC14}"/>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schemeClr val="bg1"/>
                </a:solidFill>
              </a:rPr>
              <a:t>Διαδικασία επιλογής</a:t>
            </a:r>
            <a:endParaRPr lang="el-GR" sz="3200" noProof="0" dirty="0">
              <a:solidFill>
                <a:schemeClr val="bg1"/>
              </a:solidFill>
            </a:endParaRPr>
          </a:p>
        </p:txBody>
      </p:sp>
      <p:grpSp>
        <p:nvGrpSpPr>
          <p:cNvPr id="11" name="Ομάδα 10">
            <a:extLst>
              <a:ext uri="{FF2B5EF4-FFF2-40B4-BE49-F238E27FC236}">
                <a16:creationId xmlns:a16="http://schemas.microsoft.com/office/drawing/2014/main" id="{60750B70-B3EE-1D72-CF1D-D7C6FE88C26A}"/>
              </a:ext>
            </a:extLst>
          </p:cNvPr>
          <p:cNvGrpSpPr/>
          <p:nvPr/>
        </p:nvGrpSpPr>
        <p:grpSpPr>
          <a:xfrm>
            <a:off x="187737" y="836712"/>
            <a:ext cx="3240360" cy="5400600"/>
            <a:chOff x="601449" y="1162733"/>
            <a:chExt cx="2835071" cy="4606451"/>
          </a:xfrm>
        </p:grpSpPr>
        <p:sp>
          <p:nvSpPr>
            <p:cNvPr id="12" name="Βέλος: Κυκλικό 11">
              <a:extLst>
                <a:ext uri="{FF2B5EF4-FFF2-40B4-BE49-F238E27FC236}">
                  <a16:creationId xmlns:a16="http://schemas.microsoft.com/office/drawing/2014/main" id="{56724282-FAAD-5D10-9F42-5C108D0D2ADA}"/>
                </a:ext>
              </a:extLst>
            </p:cNvPr>
            <p:cNvSpPr/>
            <p:nvPr/>
          </p:nvSpPr>
          <p:spPr>
            <a:xfrm>
              <a:off x="1070269" y="1162733"/>
              <a:ext cx="2366251" cy="2320735"/>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l-GR" sz="2000"/>
            </a:p>
          </p:txBody>
        </p:sp>
        <p:sp>
          <p:nvSpPr>
            <p:cNvPr id="13" name="Ελεύθερη σχεδίαση: Σχήμα 12">
              <a:extLst>
                <a:ext uri="{FF2B5EF4-FFF2-40B4-BE49-F238E27FC236}">
                  <a16:creationId xmlns:a16="http://schemas.microsoft.com/office/drawing/2014/main" id="{9A311F60-66AA-084B-7217-51020255B87F}"/>
                </a:ext>
              </a:extLst>
            </p:cNvPr>
            <p:cNvSpPr/>
            <p:nvPr/>
          </p:nvSpPr>
          <p:spPr>
            <a:xfrm>
              <a:off x="1501422" y="2046523"/>
              <a:ext cx="1568632" cy="602420"/>
            </a:xfrm>
            <a:custGeom>
              <a:avLst/>
              <a:gdLst>
                <a:gd name="connsiteX0" fmla="*/ 0 w 1568632"/>
                <a:gd name="connsiteY0" fmla="*/ 0 h 602420"/>
                <a:gd name="connsiteX1" fmla="*/ 1568632 w 1568632"/>
                <a:gd name="connsiteY1" fmla="*/ 0 h 602420"/>
                <a:gd name="connsiteX2" fmla="*/ 1568632 w 1568632"/>
                <a:gd name="connsiteY2" fmla="*/ 602420 h 602420"/>
                <a:gd name="connsiteX3" fmla="*/ 0 w 1568632"/>
                <a:gd name="connsiteY3" fmla="*/ 602420 h 602420"/>
                <a:gd name="connsiteX4" fmla="*/ 0 w 1568632"/>
                <a:gd name="connsiteY4" fmla="*/ 0 h 602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8632" h="602420">
                  <a:moveTo>
                    <a:pt x="0" y="0"/>
                  </a:moveTo>
                  <a:lnTo>
                    <a:pt x="1568632" y="0"/>
                  </a:lnTo>
                  <a:lnTo>
                    <a:pt x="1568632" y="602420"/>
                  </a:lnTo>
                  <a:lnTo>
                    <a:pt x="0" y="60242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2000" b="1" kern="1200" dirty="0"/>
                <a:t>Εκπαιδευτικοί</a:t>
              </a:r>
              <a:endParaRPr lang="fr-BE" sz="2000" b="1" kern="1200" dirty="0"/>
            </a:p>
          </p:txBody>
        </p:sp>
        <p:sp>
          <p:nvSpPr>
            <p:cNvPr id="14" name="Shape 13">
              <a:extLst>
                <a:ext uri="{FF2B5EF4-FFF2-40B4-BE49-F238E27FC236}">
                  <a16:creationId xmlns:a16="http://schemas.microsoft.com/office/drawing/2014/main" id="{B555C793-3177-4AB2-1FC9-687DAA5B4C75}"/>
                </a:ext>
              </a:extLst>
            </p:cNvPr>
            <p:cNvSpPr/>
            <p:nvPr/>
          </p:nvSpPr>
          <p:spPr>
            <a:xfrm>
              <a:off x="601449" y="2509715"/>
              <a:ext cx="2168744" cy="2169074"/>
            </a:xfrm>
            <a:prstGeom prst="leftCircularArrow">
              <a:avLst>
                <a:gd name="adj1" fmla="val 10980"/>
                <a:gd name="adj2" fmla="val 1142322"/>
                <a:gd name="adj3" fmla="val 6300000"/>
                <a:gd name="adj4" fmla="val 18900000"/>
                <a:gd name="adj5" fmla="val 12500"/>
              </a:avLst>
            </a:prstGeom>
          </p:spPr>
          <p:style>
            <a:lnRef idx="2">
              <a:schemeClr val="lt1">
                <a:hueOff val="0"/>
                <a:satOff val="0"/>
                <a:lumOff val="0"/>
                <a:alphaOff val="0"/>
              </a:schemeClr>
            </a:lnRef>
            <a:fillRef idx="1">
              <a:schemeClr val="accent3">
                <a:hueOff val="1355300"/>
                <a:satOff val="50000"/>
                <a:lumOff val="-7353"/>
                <a:alphaOff val="0"/>
              </a:schemeClr>
            </a:fillRef>
            <a:effectRef idx="0">
              <a:schemeClr val="accent3">
                <a:hueOff val="1355300"/>
                <a:satOff val="50000"/>
                <a:lumOff val="-7353"/>
                <a:alphaOff val="0"/>
              </a:schemeClr>
            </a:effectRef>
            <a:fontRef idx="minor">
              <a:schemeClr val="lt1"/>
            </a:fontRef>
          </p:style>
          <p:txBody>
            <a:bodyPr/>
            <a:lstStyle/>
            <a:p>
              <a:endParaRPr lang="el-GR" sz="2000"/>
            </a:p>
          </p:txBody>
        </p:sp>
        <p:sp>
          <p:nvSpPr>
            <p:cNvPr id="15" name="Ελεύθερη σχεδίαση: Σχήμα 14">
              <a:extLst>
                <a:ext uri="{FF2B5EF4-FFF2-40B4-BE49-F238E27FC236}">
                  <a16:creationId xmlns:a16="http://schemas.microsoft.com/office/drawing/2014/main" id="{D501BE4B-F3D2-28F8-76AA-2724504D063D}"/>
                </a:ext>
              </a:extLst>
            </p:cNvPr>
            <p:cNvSpPr/>
            <p:nvPr/>
          </p:nvSpPr>
          <p:spPr>
            <a:xfrm>
              <a:off x="1083256" y="3300026"/>
              <a:ext cx="1205129" cy="602420"/>
            </a:xfrm>
            <a:custGeom>
              <a:avLst/>
              <a:gdLst>
                <a:gd name="connsiteX0" fmla="*/ 0 w 1205129"/>
                <a:gd name="connsiteY0" fmla="*/ 0 h 602420"/>
                <a:gd name="connsiteX1" fmla="*/ 1205129 w 1205129"/>
                <a:gd name="connsiteY1" fmla="*/ 0 h 602420"/>
                <a:gd name="connsiteX2" fmla="*/ 1205129 w 1205129"/>
                <a:gd name="connsiteY2" fmla="*/ 602420 h 602420"/>
                <a:gd name="connsiteX3" fmla="*/ 0 w 1205129"/>
                <a:gd name="connsiteY3" fmla="*/ 602420 h 602420"/>
                <a:gd name="connsiteX4" fmla="*/ 0 w 1205129"/>
                <a:gd name="connsiteY4" fmla="*/ 0 h 602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5129" h="602420">
                  <a:moveTo>
                    <a:pt x="0" y="0"/>
                  </a:moveTo>
                  <a:lnTo>
                    <a:pt x="1205129" y="0"/>
                  </a:lnTo>
                  <a:lnTo>
                    <a:pt x="1205129" y="602420"/>
                  </a:lnTo>
                  <a:lnTo>
                    <a:pt x="0" y="60242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2000" b="1" kern="1200" dirty="0"/>
                <a:t>Σύλλογος</a:t>
              </a:r>
              <a:endParaRPr lang="fr-BE" sz="2000" b="1" kern="1200" dirty="0"/>
            </a:p>
          </p:txBody>
        </p:sp>
        <p:sp>
          <p:nvSpPr>
            <p:cNvPr id="16" name="Στεφάνη 15">
              <a:extLst>
                <a:ext uri="{FF2B5EF4-FFF2-40B4-BE49-F238E27FC236}">
                  <a16:creationId xmlns:a16="http://schemas.microsoft.com/office/drawing/2014/main" id="{AC3CC001-62B7-0B54-CBCB-E15FDEA7FAE0}"/>
                </a:ext>
              </a:extLst>
            </p:cNvPr>
            <p:cNvSpPr/>
            <p:nvPr/>
          </p:nvSpPr>
          <p:spPr>
            <a:xfrm>
              <a:off x="1358167" y="3905150"/>
              <a:ext cx="1863287" cy="1864034"/>
            </a:xfrm>
            <a:prstGeom prst="blockArc">
              <a:avLst>
                <a:gd name="adj1" fmla="val 13500000"/>
                <a:gd name="adj2" fmla="val 10800000"/>
                <a:gd name="adj3" fmla="val 12740"/>
              </a:avLst>
            </a:prstGeom>
          </p:spPr>
          <p:style>
            <a:lnRef idx="2">
              <a:schemeClr val="lt1">
                <a:hueOff val="0"/>
                <a:satOff val="0"/>
                <a:lumOff val="0"/>
                <a:alphaOff val="0"/>
              </a:schemeClr>
            </a:lnRef>
            <a:fillRef idx="1">
              <a:schemeClr val="accent3">
                <a:hueOff val="2710599"/>
                <a:satOff val="100000"/>
                <a:lumOff val="-14706"/>
                <a:alphaOff val="0"/>
              </a:schemeClr>
            </a:fillRef>
            <a:effectRef idx="0">
              <a:schemeClr val="accent3">
                <a:hueOff val="2710599"/>
                <a:satOff val="100000"/>
                <a:lumOff val="-14706"/>
                <a:alphaOff val="0"/>
              </a:schemeClr>
            </a:effectRef>
            <a:fontRef idx="minor">
              <a:schemeClr val="lt1"/>
            </a:fontRef>
          </p:style>
          <p:txBody>
            <a:bodyPr/>
            <a:lstStyle/>
            <a:p>
              <a:endParaRPr lang="el-GR" sz="2000"/>
            </a:p>
          </p:txBody>
        </p:sp>
        <p:sp>
          <p:nvSpPr>
            <p:cNvPr id="17" name="Ελεύθερη σχεδίαση: Σχήμα 16">
              <a:extLst>
                <a:ext uri="{FF2B5EF4-FFF2-40B4-BE49-F238E27FC236}">
                  <a16:creationId xmlns:a16="http://schemas.microsoft.com/office/drawing/2014/main" id="{B8EDA744-BDBC-9565-F366-09B80F942DE0}"/>
                </a:ext>
              </a:extLst>
            </p:cNvPr>
            <p:cNvSpPr/>
            <p:nvPr/>
          </p:nvSpPr>
          <p:spPr>
            <a:xfrm>
              <a:off x="1686024" y="4555331"/>
              <a:ext cx="1205129" cy="602420"/>
            </a:xfrm>
            <a:custGeom>
              <a:avLst/>
              <a:gdLst>
                <a:gd name="connsiteX0" fmla="*/ 0 w 1205129"/>
                <a:gd name="connsiteY0" fmla="*/ 0 h 602420"/>
                <a:gd name="connsiteX1" fmla="*/ 1205129 w 1205129"/>
                <a:gd name="connsiteY1" fmla="*/ 0 h 602420"/>
                <a:gd name="connsiteX2" fmla="*/ 1205129 w 1205129"/>
                <a:gd name="connsiteY2" fmla="*/ 602420 h 602420"/>
                <a:gd name="connsiteX3" fmla="*/ 0 w 1205129"/>
                <a:gd name="connsiteY3" fmla="*/ 602420 h 602420"/>
                <a:gd name="connsiteX4" fmla="*/ 0 w 1205129"/>
                <a:gd name="connsiteY4" fmla="*/ 0 h 6024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5129" h="602420">
                  <a:moveTo>
                    <a:pt x="0" y="0"/>
                  </a:moveTo>
                  <a:lnTo>
                    <a:pt x="1205129" y="0"/>
                  </a:lnTo>
                  <a:lnTo>
                    <a:pt x="1205129" y="602420"/>
                  </a:lnTo>
                  <a:lnTo>
                    <a:pt x="0" y="60242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2000" b="1" kern="1200" dirty="0"/>
                <a:t>Διευθυντής</a:t>
              </a:r>
              <a:endParaRPr lang="fr-BE" sz="2000" b="1" kern="1200" dirty="0"/>
            </a:p>
          </p:txBody>
        </p:sp>
      </p:grpSp>
      <p:sp>
        <p:nvSpPr>
          <p:cNvPr id="19" name="TextBox 18">
            <a:extLst>
              <a:ext uri="{FF2B5EF4-FFF2-40B4-BE49-F238E27FC236}">
                <a16:creationId xmlns:a16="http://schemas.microsoft.com/office/drawing/2014/main" id="{5D7DCFA9-F36B-008D-376D-7FA70883AB7D}"/>
              </a:ext>
            </a:extLst>
          </p:cNvPr>
          <p:cNvSpPr txBox="1"/>
          <p:nvPr/>
        </p:nvSpPr>
        <p:spPr>
          <a:xfrm>
            <a:off x="3428097" y="836712"/>
            <a:ext cx="8638408" cy="563231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el-GR" sz="2400" dirty="0">
                <a:cs typeface="Calibri" panose="020F0502020204030204" pitchFamily="34" charset="0"/>
              </a:rPr>
              <a:t>Σύμφωνα με το άρθρο 85 του ν. 4823/2021, όπως ισχύει, η επιλογή των </a:t>
            </a:r>
            <a:r>
              <a:rPr lang="el-GR" sz="2400" dirty="0">
                <a:highlight>
                  <a:srgbClr val="FFFF00"/>
                </a:highlight>
                <a:cs typeface="Calibri" panose="020F0502020204030204" pitchFamily="34" charset="0"/>
              </a:rPr>
              <a:t>διδακτικών βιβλίων, που χρησιμοποιούνται από την κάθε σχολική μονάδα πραγματοποιείται από τους/τις εκπαιδευτικούς που διδάσκουν τα γνωστικά αντικείμενα σε αυτή</a:t>
            </a:r>
          </a:p>
          <a:p>
            <a:pPr>
              <a:buNone/>
            </a:pPr>
            <a:endParaRPr lang="el-GR" sz="2400" dirty="0">
              <a:highlight>
                <a:srgbClr val="FFFF00"/>
              </a:highlight>
              <a:cs typeface="Calibri" panose="020F0502020204030204" pitchFamily="34" charset="0"/>
            </a:endParaRPr>
          </a:p>
          <a:p>
            <a:pPr lvl="0"/>
            <a:r>
              <a:rPr lang="el-GR" sz="2400" dirty="0">
                <a:highlight>
                  <a:srgbClr val="FFFF00"/>
                </a:highlight>
                <a:cs typeface="Calibri" panose="020F0502020204030204" pitchFamily="34" charset="0"/>
              </a:rPr>
              <a:t>Αν δεν υπάρξει συμφωνία, αποφασίζει ο Σύλλογος Διδασκόντων· σε αδυναμία, ο Διευθυντής/Προϊστάμενος.</a:t>
            </a:r>
          </a:p>
          <a:p>
            <a:pPr lvl="0"/>
            <a:endParaRPr lang="el-GR" sz="2400" dirty="0">
              <a:highlight>
                <a:srgbClr val="FFFF00"/>
              </a:highlight>
              <a:cs typeface="Calibri" panose="020F0502020204030204" pitchFamily="34" charset="0"/>
            </a:endParaRPr>
          </a:p>
          <a:p>
            <a:pPr lvl="0"/>
            <a:r>
              <a:rPr lang="el-GR" sz="2400" dirty="0">
                <a:highlight>
                  <a:srgbClr val="FFFF00"/>
                </a:highlight>
                <a:cs typeface="Calibri" panose="020F0502020204030204" pitchFamily="34" charset="0"/>
              </a:rPr>
              <a:t>Η επιλογή καταχωρίζεται από το Διευθυντή σε πληροφοριακό σύστημα.</a:t>
            </a:r>
          </a:p>
          <a:p>
            <a:pPr lvl="0">
              <a:buNone/>
            </a:pPr>
            <a:endParaRPr lang="el-GR" sz="2400" dirty="0">
              <a:highlight>
                <a:srgbClr val="FFFF00"/>
              </a:highlight>
              <a:cs typeface="Calibri" panose="020F0502020204030204" pitchFamily="34" charset="0"/>
            </a:endParaRPr>
          </a:p>
          <a:p>
            <a:pPr lvl="0"/>
            <a:r>
              <a:rPr lang="el-GR" sz="2400" dirty="0">
                <a:highlight>
                  <a:srgbClr val="FFFF00"/>
                </a:highlight>
                <a:cs typeface="Calibri" panose="020F0502020204030204" pitchFamily="34" charset="0"/>
              </a:rPr>
              <a:t>Τα επιλεγμένα βιβλία τυπώνονται και διανέμονται στις σχολικές μονάδες. </a:t>
            </a:r>
          </a:p>
          <a:p>
            <a:pPr lvl="0"/>
            <a:endParaRPr lang="el-GR" sz="2400" dirty="0">
              <a:highlight>
                <a:srgbClr val="FFFF00"/>
              </a:highlight>
              <a:cs typeface="Calibri" panose="020F0502020204030204" pitchFamily="34" charset="0"/>
            </a:endParaRPr>
          </a:p>
          <a:p>
            <a:pPr lvl="0"/>
            <a:r>
              <a:rPr lang="el-GR" sz="2400" dirty="0">
                <a:highlight>
                  <a:srgbClr val="FFFF00"/>
                </a:highlight>
                <a:cs typeface="Calibri" panose="020F0502020204030204" pitchFamily="34" charset="0"/>
              </a:rPr>
              <a:t>Όλα τα βιβλία θα είναι διαθέσιμα και σε ηλεκτρονική μορφή.</a:t>
            </a:r>
          </a:p>
        </p:txBody>
      </p:sp>
      <p:sp>
        <p:nvSpPr>
          <p:cNvPr id="21" name="TextBox 20">
            <a:extLst>
              <a:ext uri="{FF2B5EF4-FFF2-40B4-BE49-F238E27FC236}">
                <a16:creationId xmlns:a16="http://schemas.microsoft.com/office/drawing/2014/main" id="{B098B3BF-B2E0-3481-8F68-A6F43A4857F4}"/>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F7035D10-962C-95B2-B8B0-EFAEF362B229}"/>
              </a:ext>
            </a:extLst>
          </p:cNvPr>
          <p:cNvGraphicFramePr>
            <a:graphicFrameLocks noGrp="1"/>
          </p:cNvGraphicFramePr>
          <p:nvPr>
            <p:extLst>
              <p:ext uri="{D42A27DB-BD31-4B8C-83A1-F6EECF244321}">
                <p14:modId xmlns:p14="http://schemas.microsoft.com/office/powerpoint/2010/main" val="1856847679"/>
              </p:ext>
            </p:extLst>
          </p:nvPr>
        </p:nvGraphicFramePr>
        <p:xfrm>
          <a:off x="263352" y="908720"/>
          <a:ext cx="11665296" cy="5455920"/>
        </p:xfrm>
        <a:graphic>
          <a:graphicData uri="http://schemas.openxmlformats.org/drawingml/2006/table">
            <a:tbl>
              <a:tblPr firstRow="1" bandRow="1">
                <a:tableStyleId>{6E25E649-3F16-4E02-A733-19D2CDBF48F0}</a:tableStyleId>
              </a:tblPr>
              <a:tblGrid>
                <a:gridCol w="5472608">
                  <a:extLst>
                    <a:ext uri="{9D8B030D-6E8A-4147-A177-3AD203B41FA5}">
                      <a16:colId xmlns:a16="http://schemas.microsoft.com/office/drawing/2014/main" val="3275760192"/>
                    </a:ext>
                  </a:extLst>
                </a:gridCol>
                <a:gridCol w="6192688">
                  <a:extLst>
                    <a:ext uri="{9D8B030D-6E8A-4147-A177-3AD203B41FA5}">
                      <a16:colId xmlns:a16="http://schemas.microsoft.com/office/drawing/2014/main" val="78154353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600" b="0" kern="1200" dirty="0" err="1"/>
                        <a:t>SUB.8</a:t>
                      </a:r>
                      <a:r>
                        <a:rPr lang="el-GR" sz="2600" b="0" kern="1200" dirty="0"/>
                        <a:t> Δράσεις Κατάρτισης Εκπαιδευτικών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600" b="0" kern="1200" dirty="0" err="1"/>
                        <a:t>Sub.1</a:t>
                      </a:r>
                      <a:r>
                        <a:rPr lang="el-GR" sz="2600" b="0" kern="1200" dirty="0"/>
                        <a:t> Μετασχηματισμός συμβατικών προγραμμάτων σπουδών και εκπαιδευτικού περιεχομένου σε ανοιχτού κώδικα με ανάπτυξη συνεργειών εκπαιδευτικών</a:t>
                      </a:r>
                    </a:p>
                  </a:txBody>
                  <a:tcPr/>
                </a:tc>
                <a:extLst>
                  <a:ext uri="{0D108BD9-81ED-4DB2-BD59-A6C34878D82A}">
                    <a16:rowId xmlns:a16="http://schemas.microsoft.com/office/drawing/2014/main" val="31717427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200" dirty="0"/>
                        <a:t>Επιμόρφωση 120.000 εκπαιδευτικών γενικής εκπαίδευσης και 35.000 εκπαιδευτικών ειδικής αγωγής, με στόχο την τεχνολογική, παιδαγωγική και διδακτική πλαισίωσή τους, καθώς και την ενίσχυση της γνώσης περιεχομένου σύμφωνα με τα Νέα Προγράμματα Σπουδών και την εξοικείωσή τους με ψηφιακές τεχνολογίες (Ψηφιακά Μαθησιακά Αντικείμενα, Πολλαπλό Βιβλίο, Διαδραστικά Συστήματα Μάθησης, Εργαστήρια Ρομποτικής)</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200" kern="1200" dirty="0"/>
                        <a:t>Μετασχηματισμός των συμβατικών Προγραμμάτων Σπουδών και του εκπαιδευτικού περιεχομένου σε εκπαιδευτικό περιεχόμενο ανοιχτού κώδικα, το οποίο θα είναι διαδραστικό και θα είναι προσβάσιμο σε όλους. Το ψηφιακό περιεχόμενο θα ενταχθεί σε διαδικτυακό ψηφιακό περιβάλλον στο πλαίσιο του έργου, το οποίο θα διαθέτει δυνατότητες τεχνητής νοημοσύνης, δυναμικής ενημέρωσης και θα συνεργεί με τις κοινότητες των εκπαιδευτικών.</a:t>
                      </a:r>
                    </a:p>
                    <a:p>
                      <a:endParaRPr lang="el-GR" sz="2200" dirty="0"/>
                    </a:p>
                  </a:txBody>
                  <a:tcPr/>
                </a:tc>
                <a:extLst>
                  <a:ext uri="{0D108BD9-81ED-4DB2-BD59-A6C34878D82A}">
                    <a16:rowId xmlns:a16="http://schemas.microsoft.com/office/drawing/2014/main" val="1630088707"/>
                  </a:ext>
                </a:extLst>
              </a:tr>
            </a:tbl>
          </a:graphicData>
        </a:graphic>
      </p:graphicFrame>
      <p:sp>
        <p:nvSpPr>
          <p:cNvPr id="3" name="TextBox 2">
            <a:extLst>
              <a:ext uri="{FF2B5EF4-FFF2-40B4-BE49-F238E27FC236}">
                <a16:creationId xmlns:a16="http://schemas.microsoft.com/office/drawing/2014/main" id="{F97CBC15-6EC4-BB94-3BC3-0E73A9150049}"/>
              </a:ext>
            </a:extLst>
          </p:cNvPr>
          <p:cNvSpPr txBox="1">
            <a:spLocks noChangeAspect="1"/>
          </p:cNvSpPr>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schemeClr val="bg1"/>
                </a:solidFill>
              </a:rPr>
              <a:t>Συνέργειες</a:t>
            </a:r>
            <a:endParaRPr lang="el-GR" sz="3200" noProof="0" dirty="0">
              <a:solidFill>
                <a:schemeClr val="bg1"/>
              </a:solidFill>
            </a:endParaRPr>
          </a:p>
        </p:txBody>
      </p:sp>
      <p:sp>
        <p:nvSpPr>
          <p:cNvPr id="4" name="TextBox 3">
            <a:extLst>
              <a:ext uri="{FF2B5EF4-FFF2-40B4-BE49-F238E27FC236}">
                <a16:creationId xmlns:a16="http://schemas.microsoft.com/office/drawing/2014/main" id="{CCE520C9-9992-DE07-B941-06DEC5565AA7}"/>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1672922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AF099-F5B0-6087-B289-E8ED467051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ECD7C2-A210-0498-F16A-5FE4BF35B83E}"/>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Τι έχει όμως συμβεί από το 2003; </a:t>
            </a:r>
          </a:p>
        </p:txBody>
      </p:sp>
      <p:grpSp>
        <p:nvGrpSpPr>
          <p:cNvPr id="11" name="Ομάδα 10">
            <a:extLst>
              <a:ext uri="{FF2B5EF4-FFF2-40B4-BE49-F238E27FC236}">
                <a16:creationId xmlns:a16="http://schemas.microsoft.com/office/drawing/2014/main" id="{17C5B436-D3B5-617A-5F2D-0C9A43AF16FE}"/>
              </a:ext>
            </a:extLst>
          </p:cNvPr>
          <p:cNvGrpSpPr/>
          <p:nvPr/>
        </p:nvGrpSpPr>
        <p:grpSpPr>
          <a:xfrm>
            <a:off x="231016" y="1143778"/>
            <a:ext cx="11729968" cy="4952320"/>
            <a:chOff x="195011" y="1429008"/>
            <a:chExt cx="11729968" cy="4431738"/>
          </a:xfrm>
        </p:grpSpPr>
        <p:sp>
          <p:nvSpPr>
            <p:cNvPr id="12" name="Ελεύθερη σχεδίαση: Σχήμα 11">
              <a:extLst>
                <a:ext uri="{FF2B5EF4-FFF2-40B4-BE49-F238E27FC236}">
                  <a16:creationId xmlns:a16="http://schemas.microsoft.com/office/drawing/2014/main" id="{D9B87593-8579-4718-D7C9-5852E9A0ADAF}"/>
                </a:ext>
              </a:extLst>
            </p:cNvPr>
            <p:cNvSpPr/>
            <p:nvPr/>
          </p:nvSpPr>
          <p:spPr>
            <a:xfrm>
              <a:off x="195011" y="1429008"/>
              <a:ext cx="3576209" cy="1214460"/>
            </a:xfrm>
            <a:custGeom>
              <a:avLst/>
              <a:gdLst>
                <a:gd name="connsiteX0" fmla="*/ 0 w 3576209"/>
                <a:gd name="connsiteY0" fmla="*/ 0 h 1214460"/>
                <a:gd name="connsiteX1" fmla="*/ 3576209 w 3576209"/>
                <a:gd name="connsiteY1" fmla="*/ 0 h 1214460"/>
                <a:gd name="connsiteX2" fmla="*/ 3576209 w 3576209"/>
                <a:gd name="connsiteY2" fmla="*/ 1214460 h 1214460"/>
                <a:gd name="connsiteX3" fmla="*/ 0 w 3576209"/>
                <a:gd name="connsiteY3" fmla="*/ 1214460 h 1214460"/>
                <a:gd name="connsiteX4" fmla="*/ 0 w 3576209"/>
                <a:gd name="connsiteY4" fmla="*/ 0 h 1214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6209" h="1214460">
                  <a:moveTo>
                    <a:pt x="0" y="0"/>
                  </a:moveTo>
                  <a:lnTo>
                    <a:pt x="3576209" y="0"/>
                  </a:lnTo>
                  <a:lnTo>
                    <a:pt x="3576209" y="1214460"/>
                  </a:lnTo>
                  <a:lnTo>
                    <a:pt x="0" y="1214460"/>
                  </a:lnTo>
                  <a:lnTo>
                    <a:pt x="0" y="0"/>
                  </a:lnTo>
                  <a:close/>
                </a:path>
              </a:pathLst>
            </a:custGeom>
            <a:solidFill>
              <a:srgbClr val="0070C0"/>
            </a:solidFill>
            <a:ln>
              <a:solidFill>
                <a:schemeClr val="bg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l-GR" sz="2400" kern="1200" dirty="0">
                  <a:latin typeface="+mn-lt"/>
                </a:rPr>
                <a:t>Κοινωνικές αλλαγές παγκόσμιας εμβέλειας (ενδεικτικά)</a:t>
              </a:r>
              <a:endParaRPr lang="en-US" sz="2400" kern="1200" dirty="0">
                <a:latin typeface="+mn-lt"/>
              </a:endParaRPr>
            </a:p>
          </p:txBody>
        </p:sp>
        <p:sp>
          <p:nvSpPr>
            <p:cNvPr id="13" name="Ελεύθερη σχεδίαση: Σχήμα 12">
              <a:extLst>
                <a:ext uri="{FF2B5EF4-FFF2-40B4-BE49-F238E27FC236}">
                  <a16:creationId xmlns:a16="http://schemas.microsoft.com/office/drawing/2014/main" id="{44A64FF0-2358-1CA6-A624-EFF73E0525A3}"/>
                </a:ext>
              </a:extLst>
            </p:cNvPr>
            <p:cNvSpPr/>
            <p:nvPr/>
          </p:nvSpPr>
          <p:spPr>
            <a:xfrm>
              <a:off x="195011" y="2643469"/>
              <a:ext cx="3576209" cy="3217277"/>
            </a:xfrm>
            <a:custGeom>
              <a:avLst/>
              <a:gdLst>
                <a:gd name="connsiteX0" fmla="*/ 0 w 3576209"/>
                <a:gd name="connsiteY0" fmla="*/ 0 h 3346154"/>
                <a:gd name="connsiteX1" fmla="*/ 3576209 w 3576209"/>
                <a:gd name="connsiteY1" fmla="*/ 0 h 3346154"/>
                <a:gd name="connsiteX2" fmla="*/ 3576209 w 3576209"/>
                <a:gd name="connsiteY2" fmla="*/ 3346154 h 3346154"/>
                <a:gd name="connsiteX3" fmla="*/ 0 w 3576209"/>
                <a:gd name="connsiteY3" fmla="*/ 3346154 h 3346154"/>
                <a:gd name="connsiteX4" fmla="*/ 0 w 3576209"/>
                <a:gd name="connsiteY4" fmla="*/ 0 h 3346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6209" h="3346154">
                  <a:moveTo>
                    <a:pt x="0" y="0"/>
                  </a:moveTo>
                  <a:lnTo>
                    <a:pt x="3576209" y="0"/>
                  </a:lnTo>
                  <a:lnTo>
                    <a:pt x="3576209" y="3346154"/>
                  </a:lnTo>
                  <a:lnTo>
                    <a:pt x="0" y="3346154"/>
                  </a:lnTo>
                  <a:lnTo>
                    <a:pt x="0" y="0"/>
                  </a:lnTo>
                  <a:close/>
                </a:path>
              </a:pathLst>
            </a:custGeom>
            <a:ln>
              <a:solidFill>
                <a:schemeClr val="bg1">
                  <a:alpha val="90000"/>
                </a:scheme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l-GR" sz="2400" kern="1200" dirty="0">
                  <a:latin typeface="+mn-lt"/>
                </a:rPr>
                <a:t>Κοινωνική, γεωγραφική, οικονομική,  επαγγελματική κινητικότητα </a:t>
              </a:r>
            </a:p>
            <a:p>
              <a:pPr marL="228600" lvl="1" indent="-228600" algn="l" defTabSz="1022350">
                <a:lnSpc>
                  <a:spcPct val="90000"/>
                </a:lnSpc>
                <a:spcBef>
                  <a:spcPct val="0"/>
                </a:spcBef>
                <a:spcAft>
                  <a:spcPct val="15000"/>
                </a:spcAft>
                <a:buChar char="•"/>
              </a:pPr>
              <a:r>
                <a:rPr lang="el-GR" sz="2400" kern="1200" dirty="0">
                  <a:latin typeface="+mn-lt"/>
                </a:rPr>
                <a:t>Νέοι κώδικες ζωής (αξίες, τρόπος ζωής κ.λπ.)</a:t>
              </a:r>
              <a:endParaRPr lang="en-US" sz="2400" kern="1200" dirty="0">
                <a:latin typeface="+mn-lt"/>
              </a:endParaRPr>
            </a:p>
            <a:p>
              <a:pPr marL="228600" lvl="1" indent="-228600" algn="l" defTabSz="1022350">
                <a:lnSpc>
                  <a:spcPct val="90000"/>
                </a:lnSpc>
                <a:spcBef>
                  <a:spcPct val="0"/>
                </a:spcBef>
                <a:spcAft>
                  <a:spcPct val="15000"/>
                </a:spcAft>
                <a:buChar char="•"/>
              </a:pPr>
              <a:r>
                <a:rPr lang="el-GR" sz="2400" kern="1200" dirty="0">
                  <a:latin typeface="+mn-lt"/>
                </a:rPr>
                <a:t>Πρόκληση αντιμετώπισης της  περιβαλλοντικής κρίσης</a:t>
              </a:r>
              <a:endParaRPr lang="en-US" sz="2400" kern="1200" dirty="0">
                <a:latin typeface="+mn-lt"/>
              </a:endParaRPr>
            </a:p>
          </p:txBody>
        </p:sp>
        <p:sp>
          <p:nvSpPr>
            <p:cNvPr id="14" name="Ελεύθερη σχεδίαση: Σχήμα 13">
              <a:extLst>
                <a:ext uri="{FF2B5EF4-FFF2-40B4-BE49-F238E27FC236}">
                  <a16:creationId xmlns:a16="http://schemas.microsoft.com/office/drawing/2014/main" id="{14532898-75A6-79F5-58BF-65853D88EE7B}"/>
                </a:ext>
              </a:extLst>
            </p:cNvPr>
            <p:cNvSpPr/>
            <p:nvPr/>
          </p:nvSpPr>
          <p:spPr>
            <a:xfrm>
              <a:off x="4271891" y="1429008"/>
              <a:ext cx="3576209" cy="1214460"/>
            </a:xfrm>
            <a:custGeom>
              <a:avLst/>
              <a:gdLst>
                <a:gd name="connsiteX0" fmla="*/ 0 w 3576209"/>
                <a:gd name="connsiteY0" fmla="*/ 0 h 1214460"/>
                <a:gd name="connsiteX1" fmla="*/ 3576209 w 3576209"/>
                <a:gd name="connsiteY1" fmla="*/ 0 h 1214460"/>
                <a:gd name="connsiteX2" fmla="*/ 3576209 w 3576209"/>
                <a:gd name="connsiteY2" fmla="*/ 1214460 h 1214460"/>
                <a:gd name="connsiteX3" fmla="*/ 0 w 3576209"/>
                <a:gd name="connsiteY3" fmla="*/ 1214460 h 1214460"/>
                <a:gd name="connsiteX4" fmla="*/ 0 w 3576209"/>
                <a:gd name="connsiteY4" fmla="*/ 0 h 1214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6209" h="1214460">
                  <a:moveTo>
                    <a:pt x="0" y="0"/>
                  </a:moveTo>
                  <a:lnTo>
                    <a:pt x="3576209" y="0"/>
                  </a:lnTo>
                  <a:lnTo>
                    <a:pt x="3576209" y="1214460"/>
                  </a:lnTo>
                  <a:lnTo>
                    <a:pt x="0" y="1214460"/>
                  </a:lnTo>
                  <a:lnTo>
                    <a:pt x="0" y="0"/>
                  </a:lnTo>
                  <a:close/>
                </a:path>
              </a:pathLst>
            </a:custGeom>
            <a:solidFill>
              <a:schemeClr val="accent5">
                <a:lumMod val="75000"/>
              </a:schemeClr>
            </a:solidFill>
            <a:ln>
              <a:solidFill>
                <a:schemeClr val="bg1"/>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l-GR" sz="2400" kern="1200" dirty="0">
                  <a:latin typeface="+mn-lt"/>
                </a:rPr>
                <a:t>Τεχνολογικές εξελίξεις (ενδεικτικά) </a:t>
              </a:r>
            </a:p>
          </p:txBody>
        </p:sp>
        <p:sp>
          <p:nvSpPr>
            <p:cNvPr id="15" name="Ελεύθερη σχεδίαση: Σχήμα 14">
              <a:extLst>
                <a:ext uri="{FF2B5EF4-FFF2-40B4-BE49-F238E27FC236}">
                  <a16:creationId xmlns:a16="http://schemas.microsoft.com/office/drawing/2014/main" id="{86CE47B8-2723-2D8A-4857-F1DD4952ECEB}"/>
                </a:ext>
              </a:extLst>
            </p:cNvPr>
            <p:cNvSpPr/>
            <p:nvPr/>
          </p:nvSpPr>
          <p:spPr>
            <a:xfrm>
              <a:off x="4271891" y="2643469"/>
              <a:ext cx="3576209" cy="3217277"/>
            </a:xfrm>
            <a:custGeom>
              <a:avLst/>
              <a:gdLst>
                <a:gd name="connsiteX0" fmla="*/ 0 w 3576209"/>
                <a:gd name="connsiteY0" fmla="*/ 0 h 3346154"/>
                <a:gd name="connsiteX1" fmla="*/ 3576209 w 3576209"/>
                <a:gd name="connsiteY1" fmla="*/ 0 h 3346154"/>
                <a:gd name="connsiteX2" fmla="*/ 3576209 w 3576209"/>
                <a:gd name="connsiteY2" fmla="*/ 3346154 h 3346154"/>
                <a:gd name="connsiteX3" fmla="*/ 0 w 3576209"/>
                <a:gd name="connsiteY3" fmla="*/ 3346154 h 3346154"/>
                <a:gd name="connsiteX4" fmla="*/ 0 w 3576209"/>
                <a:gd name="connsiteY4" fmla="*/ 0 h 3346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6209" h="3346154">
                  <a:moveTo>
                    <a:pt x="0" y="0"/>
                  </a:moveTo>
                  <a:lnTo>
                    <a:pt x="3576209" y="0"/>
                  </a:lnTo>
                  <a:lnTo>
                    <a:pt x="3576209" y="3346154"/>
                  </a:lnTo>
                  <a:lnTo>
                    <a:pt x="0" y="3346154"/>
                  </a:lnTo>
                  <a:lnTo>
                    <a:pt x="0" y="0"/>
                  </a:lnTo>
                  <a:close/>
                </a:path>
              </a:pathLst>
            </a:custGeom>
            <a:ln>
              <a:solidFill>
                <a:schemeClr val="bg1">
                  <a:alpha val="90000"/>
                </a:scheme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l-GR" sz="2400" kern="1200" dirty="0">
                  <a:latin typeface="+mn-lt"/>
                </a:rPr>
                <a:t>Ένας κόσμος καθολικά διασυνδεδεμένος</a:t>
              </a:r>
            </a:p>
            <a:p>
              <a:pPr marL="228600" lvl="1" indent="-228600" algn="l" defTabSz="1022350">
                <a:lnSpc>
                  <a:spcPct val="90000"/>
                </a:lnSpc>
                <a:spcBef>
                  <a:spcPct val="0"/>
                </a:spcBef>
                <a:spcAft>
                  <a:spcPct val="15000"/>
                </a:spcAft>
                <a:buChar char="•"/>
              </a:pPr>
              <a:r>
                <a:rPr lang="el-GR" sz="2400" kern="1200" dirty="0" err="1">
                  <a:latin typeface="+mn-lt"/>
                </a:rPr>
                <a:t>4η</a:t>
              </a:r>
              <a:r>
                <a:rPr lang="el-GR" sz="2400" kern="1200" dirty="0">
                  <a:latin typeface="+mn-lt"/>
                </a:rPr>
                <a:t> Βιομηχανική Επανάσταση</a:t>
              </a:r>
              <a:endParaRPr lang="en-US" sz="2400" kern="1200" dirty="0">
                <a:latin typeface="+mn-lt"/>
              </a:endParaRPr>
            </a:p>
            <a:p>
              <a:pPr marL="228600" lvl="1" indent="-228600" algn="l" defTabSz="1022350">
                <a:lnSpc>
                  <a:spcPct val="90000"/>
                </a:lnSpc>
                <a:spcBef>
                  <a:spcPct val="0"/>
                </a:spcBef>
                <a:spcAft>
                  <a:spcPct val="15000"/>
                </a:spcAft>
                <a:buChar char="•"/>
              </a:pPr>
              <a:r>
                <a:rPr lang="el-GR" sz="2400" kern="1200" dirty="0">
                  <a:latin typeface="+mn-lt"/>
                </a:rPr>
                <a:t>Ρομποτική</a:t>
              </a:r>
              <a:endParaRPr lang="en-US" sz="2400" kern="1200" dirty="0">
                <a:latin typeface="+mn-lt"/>
              </a:endParaRPr>
            </a:p>
            <a:p>
              <a:pPr marL="228600" lvl="1" indent="-228600" algn="l" defTabSz="1022350">
                <a:lnSpc>
                  <a:spcPct val="90000"/>
                </a:lnSpc>
                <a:spcBef>
                  <a:spcPct val="0"/>
                </a:spcBef>
                <a:spcAft>
                  <a:spcPct val="15000"/>
                </a:spcAft>
                <a:buChar char="•"/>
              </a:pPr>
              <a:r>
                <a:rPr lang="en-US" sz="2400" kern="1200" dirty="0">
                  <a:latin typeface="+mn-lt"/>
                </a:rPr>
                <a:t>AI</a:t>
              </a:r>
            </a:p>
            <a:p>
              <a:pPr marL="228600" lvl="1" indent="-228600" algn="l" defTabSz="1022350">
                <a:lnSpc>
                  <a:spcPct val="90000"/>
                </a:lnSpc>
                <a:spcBef>
                  <a:spcPct val="0"/>
                </a:spcBef>
                <a:spcAft>
                  <a:spcPct val="15000"/>
                </a:spcAft>
                <a:buChar char="•"/>
              </a:pPr>
              <a:r>
                <a:rPr lang="el-GR" sz="2400" kern="1200" dirty="0">
                  <a:latin typeface="+mn-lt"/>
                </a:rPr>
                <a:t>Ανάπτυξη Βιοτεχνολογίας</a:t>
              </a:r>
              <a:endParaRPr lang="en-US" sz="2400" kern="1200" dirty="0">
                <a:latin typeface="+mn-lt"/>
              </a:endParaRPr>
            </a:p>
          </p:txBody>
        </p:sp>
        <p:sp>
          <p:nvSpPr>
            <p:cNvPr id="16" name="Ελεύθερη σχεδίαση: Σχήμα 15">
              <a:extLst>
                <a:ext uri="{FF2B5EF4-FFF2-40B4-BE49-F238E27FC236}">
                  <a16:creationId xmlns:a16="http://schemas.microsoft.com/office/drawing/2014/main" id="{C4E17C5D-022D-974B-967F-55F25C0ED14B}"/>
                </a:ext>
              </a:extLst>
            </p:cNvPr>
            <p:cNvSpPr/>
            <p:nvPr/>
          </p:nvSpPr>
          <p:spPr>
            <a:xfrm>
              <a:off x="8348770" y="1429008"/>
              <a:ext cx="3576209" cy="1214460"/>
            </a:xfrm>
            <a:custGeom>
              <a:avLst/>
              <a:gdLst>
                <a:gd name="connsiteX0" fmla="*/ 0 w 3576209"/>
                <a:gd name="connsiteY0" fmla="*/ 0 h 1214460"/>
                <a:gd name="connsiteX1" fmla="*/ 3576209 w 3576209"/>
                <a:gd name="connsiteY1" fmla="*/ 0 h 1214460"/>
                <a:gd name="connsiteX2" fmla="*/ 3576209 w 3576209"/>
                <a:gd name="connsiteY2" fmla="*/ 1214460 h 1214460"/>
                <a:gd name="connsiteX3" fmla="*/ 0 w 3576209"/>
                <a:gd name="connsiteY3" fmla="*/ 1214460 h 1214460"/>
                <a:gd name="connsiteX4" fmla="*/ 0 w 3576209"/>
                <a:gd name="connsiteY4" fmla="*/ 0 h 1214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6209" h="1214460">
                  <a:moveTo>
                    <a:pt x="0" y="0"/>
                  </a:moveTo>
                  <a:lnTo>
                    <a:pt x="3576209" y="0"/>
                  </a:lnTo>
                  <a:lnTo>
                    <a:pt x="3576209" y="1214460"/>
                  </a:lnTo>
                  <a:lnTo>
                    <a:pt x="0" y="1214460"/>
                  </a:lnTo>
                  <a:lnTo>
                    <a:pt x="0" y="0"/>
                  </a:lnTo>
                  <a:close/>
                </a:path>
              </a:pathLst>
            </a:custGeom>
            <a:solidFill>
              <a:srgbClr val="2F5597"/>
            </a:solidFill>
            <a:ln>
              <a:solidFill>
                <a:schemeClr val="bg1"/>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l-GR" sz="2400" kern="1200" dirty="0">
                  <a:latin typeface="+mn-lt"/>
                </a:rPr>
                <a:t>Επιστημονικές εξελίξεις</a:t>
              </a:r>
              <a:endParaRPr lang="en-US" sz="2400" kern="1200" dirty="0">
                <a:latin typeface="+mn-lt"/>
              </a:endParaRPr>
            </a:p>
          </p:txBody>
        </p:sp>
        <p:sp>
          <p:nvSpPr>
            <p:cNvPr id="17" name="Ελεύθερη σχεδίαση: Σχήμα 16">
              <a:extLst>
                <a:ext uri="{FF2B5EF4-FFF2-40B4-BE49-F238E27FC236}">
                  <a16:creationId xmlns:a16="http://schemas.microsoft.com/office/drawing/2014/main" id="{C054C17F-B3FF-DD29-31C8-DD85F744E332}"/>
                </a:ext>
              </a:extLst>
            </p:cNvPr>
            <p:cNvSpPr/>
            <p:nvPr/>
          </p:nvSpPr>
          <p:spPr>
            <a:xfrm>
              <a:off x="8348770" y="2643469"/>
              <a:ext cx="3576209" cy="3217277"/>
            </a:xfrm>
            <a:custGeom>
              <a:avLst/>
              <a:gdLst>
                <a:gd name="connsiteX0" fmla="*/ 0 w 3576209"/>
                <a:gd name="connsiteY0" fmla="*/ 0 h 3346154"/>
                <a:gd name="connsiteX1" fmla="*/ 3576209 w 3576209"/>
                <a:gd name="connsiteY1" fmla="*/ 0 h 3346154"/>
                <a:gd name="connsiteX2" fmla="*/ 3576209 w 3576209"/>
                <a:gd name="connsiteY2" fmla="*/ 3346154 h 3346154"/>
                <a:gd name="connsiteX3" fmla="*/ 0 w 3576209"/>
                <a:gd name="connsiteY3" fmla="*/ 3346154 h 3346154"/>
                <a:gd name="connsiteX4" fmla="*/ 0 w 3576209"/>
                <a:gd name="connsiteY4" fmla="*/ 0 h 3346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6209" h="3346154">
                  <a:moveTo>
                    <a:pt x="0" y="0"/>
                  </a:moveTo>
                  <a:lnTo>
                    <a:pt x="3576209" y="0"/>
                  </a:lnTo>
                  <a:lnTo>
                    <a:pt x="3576209" y="3346154"/>
                  </a:lnTo>
                  <a:lnTo>
                    <a:pt x="0" y="3346154"/>
                  </a:lnTo>
                  <a:lnTo>
                    <a:pt x="0" y="0"/>
                  </a:lnTo>
                  <a:close/>
                </a:path>
              </a:pathLst>
            </a:custGeom>
            <a:ln>
              <a:solidFill>
                <a:schemeClr val="bg1">
                  <a:alpha val="90000"/>
                </a:scheme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l-GR" sz="2400" kern="1200" dirty="0">
                  <a:latin typeface="+mn-lt"/>
                  <a:cs typeface="Calibri" panose="020F0502020204030204" pitchFamily="34" charset="0"/>
                </a:rPr>
                <a:t>Ταχεία πρόοδος της επιστήμης και της</a:t>
              </a:r>
              <a:r>
                <a:rPr lang="en-GB" sz="2400" kern="1200" dirty="0">
                  <a:latin typeface="+mn-lt"/>
                  <a:cs typeface="Calibri" panose="020F0502020204030204" pitchFamily="34" charset="0"/>
                </a:rPr>
                <a:t> </a:t>
              </a:r>
              <a:r>
                <a:rPr lang="el-GR" sz="2400" kern="1200" dirty="0">
                  <a:latin typeface="+mn-lt"/>
                  <a:cs typeface="Calibri" panose="020F0502020204030204" pitchFamily="34" charset="0"/>
                </a:rPr>
                <a:t>γνώσης</a:t>
              </a:r>
              <a:endParaRPr lang="el-GR" sz="2400" kern="1200" dirty="0">
                <a:latin typeface="+mn-lt"/>
              </a:endParaRPr>
            </a:p>
            <a:p>
              <a:pPr marL="228600" lvl="1" indent="-228600" algn="l" defTabSz="1022350">
                <a:lnSpc>
                  <a:spcPct val="90000"/>
                </a:lnSpc>
                <a:spcBef>
                  <a:spcPct val="0"/>
                </a:spcBef>
                <a:spcAft>
                  <a:spcPct val="15000"/>
                </a:spcAft>
                <a:buChar char="•"/>
              </a:pPr>
              <a:r>
                <a:rPr lang="el-GR" sz="2400" kern="1200" dirty="0">
                  <a:latin typeface="+mn-lt"/>
                  <a:cs typeface="Calibri" panose="020F0502020204030204" pitchFamily="34" charset="0"/>
                </a:rPr>
                <a:t>Συνεχής ανανέωση του</a:t>
              </a:r>
              <a:r>
                <a:rPr lang="en-GB" sz="2400" kern="1200" dirty="0">
                  <a:latin typeface="+mn-lt"/>
                  <a:cs typeface="Calibri" panose="020F0502020204030204" pitchFamily="34" charset="0"/>
                </a:rPr>
                <a:t> </a:t>
              </a:r>
              <a:r>
                <a:rPr lang="el-GR" sz="2400" kern="1200" dirty="0">
                  <a:latin typeface="+mn-lt"/>
                  <a:cs typeface="Calibri" panose="020F0502020204030204" pitchFamily="34" charset="0"/>
                </a:rPr>
                <a:t>εκπαιδευτικού περιεχομένου</a:t>
              </a:r>
              <a:endParaRPr lang="el-GR" sz="2400" kern="1200" dirty="0">
                <a:latin typeface="+mn-lt"/>
              </a:endParaRPr>
            </a:p>
          </p:txBody>
        </p:sp>
      </p:grpSp>
      <p:sp>
        <p:nvSpPr>
          <p:cNvPr id="20" name="TextBox 19">
            <a:extLst>
              <a:ext uri="{FF2B5EF4-FFF2-40B4-BE49-F238E27FC236}">
                <a16:creationId xmlns:a16="http://schemas.microsoft.com/office/drawing/2014/main" id="{40946E72-235E-044C-5E5A-C1A3186A421B}"/>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848880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B36267C4-E142-B296-FFD3-A95604D53DCD}"/>
              </a:ext>
            </a:extLst>
          </p:cNvPr>
          <p:cNvSpPr txBox="1"/>
          <p:nvPr/>
        </p:nvSpPr>
        <p:spPr>
          <a:xfrm>
            <a:off x="191344" y="746777"/>
            <a:ext cx="3961656" cy="1026040"/>
          </a:xfrm>
          <a:prstGeom prst="rect">
            <a:avLst/>
          </a:prstGeom>
        </p:spPr>
        <p:txBody>
          <a:bodyPr vert="horz" lIns="91440" tIns="45720" rIns="91440" bIns="45720" rtlCol="0" anchor="t">
            <a:normAutofit/>
          </a:bodyPr>
          <a:lstStyle/>
          <a:p>
            <a:pPr algn="ctr" defTabSz="914400">
              <a:lnSpc>
                <a:spcPct val="90000"/>
              </a:lnSpc>
              <a:spcBef>
                <a:spcPct val="0"/>
              </a:spcBef>
              <a:spcAft>
                <a:spcPts val="600"/>
              </a:spcAft>
            </a:pPr>
            <a:r>
              <a:rPr lang="el-GR" sz="2400" kern="1200" noProof="0" dirty="0">
                <a:solidFill>
                  <a:srgbClr val="FFFFFF"/>
                </a:solidFill>
                <a:ea typeface="+mj-ea"/>
                <a:cs typeface="+mj-cs"/>
              </a:rPr>
              <a:t>Ανάγκη αναθεώρησης</a:t>
            </a:r>
          </a:p>
          <a:p>
            <a:pPr algn="ctr" defTabSz="914400">
              <a:lnSpc>
                <a:spcPct val="90000"/>
              </a:lnSpc>
              <a:spcBef>
                <a:spcPct val="0"/>
              </a:spcBef>
              <a:spcAft>
                <a:spcPts val="600"/>
              </a:spcAft>
            </a:pPr>
            <a:r>
              <a:rPr lang="el-GR" sz="2400" kern="1200" noProof="0" dirty="0">
                <a:solidFill>
                  <a:srgbClr val="FFFFFF"/>
                </a:solidFill>
                <a:ea typeface="+mj-ea"/>
                <a:cs typeface="+mj-cs"/>
              </a:rPr>
              <a:t> των Προγραμμάτων Σπουδών</a:t>
            </a:r>
          </a:p>
        </p:txBody>
      </p:sp>
      <p:pic>
        <p:nvPicPr>
          <p:cNvPr id="8" name="Γραφικό 7" descr="Κέντρο με συμπαγές γέμισμα">
            <a:extLst>
              <a:ext uri="{FF2B5EF4-FFF2-40B4-BE49-F238E27FC236}">
                <a16:creationId xmlns:a16="http://schemas.microsoft.com/office/drawing/2014/main" id="{3D1CF57F-4EBD-86D9-C7F7-D6E81DA8090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220316" y="80776"/>
            <a:ext cx="1332000" cy="1332000"/>
          </a:xfrm>
          <a:prstGeom prst="rect">
            <a:avLst/>
          </a:prstGeom>
        </p:spPr>
      </p:pic>
      <p:sp>
        <p:nvSpPr>
          <p:cNvPr id="28" name="Ορθογώνιο: Στρογγύλεμα γωνιών 27">
            <a:extLst>
              <a:ext uri="{FF2B5EF4-FFF2-40B4-BE49-F238E27FC236}">
                <a16:creationId xmlns:a16="http://schemas.microsoft.com/office/drawing/2014/main" id="{789E2F40-8863-31EA-13D8-6A0BFBA5CF11}"/>
              </a:ext>
            </a:extLst>
          </p:cNvPr>
          <p:cNvSpPr/>
          <p:nvPr/>
        </p:nvSpPr>
        <p:spPr>
          <a:xfrm>
            <a:off x="119336" y="4221088"/>
            <a:ext cx="11881319" cy="1138827"/>
          </a:xfrm>
          <a:prstGeom prst="roundRect">
            <a:avLst>
              <a:gd name="adj" fmla="val 10000"/>
            </a:avLst>
          </a:prstGeom>
          <a:solidFill>
            <a:schemeClr val="accent1">
              <a:lumMod val="75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marL="0" lvl="1" defTabSz="1066800">
              <a:lnSpc>
                <a:spcPct val="90000"/>
              </a:lnSpc>
              <a:spcBef>
                <a:spcPct val="0"/>
              </a:spcBef>
              <a:spcAft>
                <a:spcPct val="15000"/>
              </a:spcAft>
            </a:pPr>
            <a:r>
              <a:rPr lang="el-GR" sz="2400" dirty="0"/>
              <a:t>Με την αναθεώρηση των Προγραμμάτων Σπουδών (ΠΣ) επιδιώκεται ο αναπροσανατολισμός της σχολικής εκπαίδευσης με βάση τις επιστημονικές και τεχνολογικές εξελίξεις και τις αναδυόμενες απαιτήσεις της κοινωνίας του μέλλοντος. </a:t>
            </a:r>
            <a:endParaRPr lang="en-US" sz="2400" dirty="0"/>
          </a:p>
        </p:txBody>
      </p:sp>
      <p:sp>
        <p:nvSpPr>
          <p:cNvPr id="31" name="Ορθογώνιο: Στρογγύλεμα γωνιών 30">
            <a:extLst>
              <a:ext uri="{FF2B5EF4-FFF2-40B4-BE49-F238E27FC236}">
                <a16:creationId xmlns:a16="http://schemas.microsoft.com/office/drawing/2014/main" id="{CC6BAC3D-C841-10AB-4996-919DECBDC172}"/>
              </a:ext>
            </a:extLst>
          </p:cNvPr>
          <p:cNvSpPr/>
          <p:nvPr/>
        </p:nvSpPr>
        <p:spPr>
          <a:xfrm>
            <a:off x="5879976" y="1443465"/>
            <a:ext cx="6120680" cy="2273567"/>
          </a:xfrm>
          <a:prstGeom prst="roundRect">
            <a:avLst>
              <a:gd name="adj" fmla="val 10000"/>
            </a:avLst>
          </a:prstGeom>
          <a:solidFill>
            <a:schemeClr val="accent1"/>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pPr lvl="0" defTabSz="1066800">
              <a:lnSpc>
                <a:spcPct val="90000"/>
              </a:lnSpc>
              <a:spcBef>
                <a:spcPct val="0"/>
              </a:spcBef>
              <a:spcAft>
                <a:spcPct val="35000"/>
              </a:spcAft>
            </a:pPr>
            <a:r>
              <a:rPr lang="el-GR" sz="2400" dirty="0"/>
              <a:t>Εκπαίδευση προσανατολισμένη </a:t>
            </a:r>
            <a:endParaRPr lang="en-US" sz="2400" dirty="0"/>
          </a:p>
          <a:p>
            <a:pPr marL="228600" lvl="1" indent="-228600" defTabSz="1066800">
              <a:lnSpc>
                <a:spcPct val="90000"/>
              </a:lnSpc>
              <a:spcBef>
                <a:spcPct val="0"/>
              </a:spcBef>
              <a:spcAft>
                <a:spcPct val="15000"/>
              </a:spcAft>
              <a:buChar char="•"/>
            </a:pPr>
            <a:r>
              <a:rPr lang="el-GR" sz="2400" dirty="0"/>
              <a:t>στη διαμόρφωση κριτικά &amp; δημιουργικά σκεπτόμενων πολιτών</a:t>
            </a:r>
            <a:endParaRPr lang="en-US" sz="2400" dirty="0"/>
          </a:p>
          <a:p>
            <a:pPr marL="228600" lvl="1" indent="-228600" defTabSz="1066800">
              <a:lnSpc>
                <a:spcPct val="90000"/>
              </a:lnSpc>
              <a:spcBef>
                <a:spcPct val="0"/>
              </a:spcBef>
              <a:spcAft>
                <a:spcPct val="15000"/>
              </a:spcAft>
              <a:buChar char="•"/>
            </a:pPr>
            <a:r>
              <a:rPr lang="el-GR" sz="2400" dirty="0"/>
              <a:t>στη βιώσιμη ανάπτυξη</a:t>
            </a:r>
            <a:endParaRPr lang="en-US" sz="2400" dirty="0"/>
          </a:p>
          <a:p>
            <a:pPr marL="228600" lvl="1" indent="-228600" defTabSz="1066800">
              <a:lnSpc>
                <a:spcPct val="90000"/>
              </a:lnSpc>
              <a:spcBef>
                <a:spcPct val="0"/>
              </a:spcBef>
              <a:spcAft>
                <a:spcPct val="15000"/>
              </a:spcAft>
              <a:buChar char="•"/>
            </a:pPr>
            <a:r>
              <a:rPr lang="el-GR" sz="2400" dirty="0"/>
              <a:t>στην κοινωνική ευημερία</a:t>
            </a:r>
            <a:endParaRPr lang="en-US" sz="2400" dirty="0"/>
          </a:p>
        </p:txBody>
      </p:sp>
      <p:sp>
        <p:nvSpPr>
          <p:cNvPr id="34" name="TextBox 33">
            <a:extLst>
              <a:ext uri="{FF2B5EF4-FFF2-40B4-BE49-F238E27FC236}">
                <a16:creationId xmlns:a16="http://schemas.microsoft.com/office/drawing/2014/main" id="{CAE41DB0-61D3-5727-692F-4A37BC3543B2}"/>
              </a:ext>
            </a:extLst>
          </p:cNvPr>
          <p:cNvSpPr txBox="1"/>
          <p:nvPr/>
        </p:nvSpPr>
        <p:spPr>
          <a:xfrm>
            <a:off x="1991545" y="5733256"/>
            <a:ext cx="8208911" cy="510778"/>
          </a:xfrm>
          <a:prstGeom prst="roundRect">
            <a:avLst/>
          </a:prstGeom>
          <a:solidFill>
            <a:srgbClr val="002060"/>
          </a:solidFill>
        </p:spPr>
        <p:txBody>
          <a:bodyPr wrap="square">
            <a:spAutoFit/>
          </a:bodyPr>
          <a:lstStyle/>
          <a:p>
            <a:pPr algn="ctr"/>
            <a:r>
              <a:rPr lang="el-GR" sz="2400" dirty="0" err="1">
                <a:solidFill>
                  <a:schemeClr val="bg1"/>
                </a:solidFill>
              </a:rPr>
              <a:t>https</a:t>
            </a:r>
            <a:r>
              <a:rPr lang="el-GR" sz="2400" dirty="0">
                <a:solidFill>
                  <a:schemeClr val="bg1"/>
                </a:solidFill>
              </a:rPr>
              <a:t>://</a:t>
            </a:r>
            <a:r>
              <a:rPr lang="el-GR" sz="2400" dirty="0" err="1">
                <a:solidFill>
                  <a:schemeClr val="bg1"/>
                </a:solidFill>
              </a:rPr>
              <a:t>www.iep.edu.gr</a:t>
            </a:r>
            <a:r>
              <a:rPr lang="el-GR" sz="2400" dirty="0">
                <a:solidFill>
                  <a:schemeClr val="bg1"/>
                </a:solidFill>
              </a:rPr>
              <a:t>/</a:t>
            </a:r>
            <a:r>
              <a:rPr lang="el-GR" sz="2400" dirty="0" err="1">
                <a:solidFill>
                  <a:schemeClr val="bg1"/>
                </a:solidFill>
              </a:rPr>
              <a:t>provoli-neon-programmaton-spoudon</a:t>
            </a:r>
            <a:r>
              <a:rPr lang="el-GR" sz="2400" dirty="0">
                <a:solidFill>
                  <a:schemeClr val="bg1"/>
                </a:solidFill>
              </a:rPr>
              <a:t>/</a:t>
            </a:r>
          </a:p>
        </p:txBody>
      </p:sp>
      <p:sp>
        <p:nvSpPr>
          <p:cNvPr id="5" name="TextBox 4">
            <a:extLst>
              <a:ext uri="{FF2B5EF4-FFF2-40B4-BE49-F238E27FC236}">
                <a16:creationId xmlns:a16="http://schemas.microsoft.com/office/drawing/2014/main" id="{9A1A78BA-0AE4-17A7-15FB-6614E03DF6C2}"/>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544520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39EC48A7-AC9E-C3B2-B754-3161CFA233F2}"/>
              </a:ext>
            </a:extLst>
          </p:cNvPr>
          <p:cNvSpPr/>
          <p:nvPr/>
        </p:nvSpPr>
        <p:spPr>
          <a:xfrm>
            <a:off x="335360" y="1063156"/>
            <a:ext cx="4752000" cy="1080000"/>
          </a:xfrm>
          <a:prstGeom prst="roundRect">
            <a:avLst>
              <a:gd name="adj" fmla="val 10000"/>
            </a:avLst>
          </a:prstGeom>
          <a:solidFill>
            <a:srgbClr val="ED7D31"/>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ea typeface="Calibri" panose="020F0502020204030204" pitchFamily="34" charset="0"/>
                <a:cs typeface="Calibri" panose="020F0502020204030204" pitchFamily="34" charset="0"/>
              </a:rPr>
              <a:t>Εισαγωγή διαθεματικότητας/ διεπιστημονικότητας</a:t>
            </a:r>
          </a:p>
        </p:txBody>
      </p:sp>
      <p:sp>
        <p:nvSpPr>
          <p:cNvPr id="3" name="Ορθογώνιο: Στρογγύλεμα γωνιών 2">
            <a:extLst>
              <a:ext uri="{FF2B5EF4-FFF2-40B4-BE49-F238E27FC236}">
                <a16:creationId xmlns:a16="http://schemas.microsoft.com/office/drawing/2014/main" id="{C12795EC-94E6-2BE8-0399-060EE3524286}"/>
              </a:ext>
            </a:extLst>
          </p:cNvPr>
          <p:cNvSpPr/>
          <p:nvPr/>
        </p:nvSpPr>
        <p:spPr>
          <a:xfrm>
            <a:off x="6638730" y="1063156"/>
            <a:ext cx="4752000" cy="1080000"/>
          </a:xfrm>
          <a:prstGeom prst="roundRect">
            <a:avLst>
              <a:gd name="adj" fmla="val 10000"/>
            </a:avLst>
          </a:prstGeom>
          <a:solidFill>
            <a:schemeClr val="accent6"/>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ea typeface="Calibri" panose="020F0502020204030204" pitchFamily="34" charset="0"/>
                <a:cs typeface="Calibri" panose="020F0502020204030204" pitchFamily="34" charset="0"/>
              </a:rPr>
              <a:t>Διδακτικοί στόχοι – Διδακτέα ύλη</a:t>
            </a:r>
          </a:p>
        </p:txBody>
      </p:sp>
      <p:sp>
        <p:nvSpPr>
          <p:cNvPr id="4" name="Ορθογώνιο: Στρογγύλεμα γωνιών 3">
            <a:extLst>
              <a:ext uri="{FF2B5EF4-FFF2-40B4-BE49-F238E27FC236}">
                <a16:creationId xmlns:a16="http://schemas.microsoft.com/office/drawing/2014/main" id="{0B3F59AF-971D-5375-9175-B74F4E6513C3}"/>
              </a:ext>
            </a:extLst>
          </p:cNvPr>
          <p:cNvSpPr/>
          <p:nvPr/>
        </p:nvSpPr>
        <p:spPr>
          <a:xfrm>
            <a:off x="335361" y="3868934"/>
            <a:ext cx="4752000" cy="1080000"/>
          </a:xfrm>
          <a:prstGeom prst="roundRect">
            <a:avLst>
              <a:gd name="adj" fmla="val 10000"/>
            </a:avLst>
          </a:prstGeom>
          <a:solidFill>
            <a:schemeClr val="accent1">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ea typeface="Calibri" panose="020F0502020204030204" pitchFamily="34" charset="0"/>
                <a:cs typeface="Calibri" panose="020F0502020204030204" pitchFamily="34" charset="0"/>
              </a:rPr>
              <a:t>Εισαγωγή ψηφιακών τεχνολογιών (</a:t>
            </a:r>
            <a:r>
              <a:rPr lang="el-GR" sz="2400" dirty="0" err="1">
                <a:solidFill>
                  <a:schemeClr val="bg1"/>
                </a:solidFill>
                <a:ea typeface="Calibri" panose="020F0502020204030204" pitchFamily="34" charset="0"/>
                <a:cs typeface="Calibri" panose="020F0502020204030204" pitchFamily="34" charset="0"/>
              </a:rPr>
              <a:t>ΨΤ</a:t>
            </a:r>
            <a:r>
              <a:rPr lang="el-GR" sz="2400" dirty="0">
                <a:solidFill>
                  <a:schemeClr val="bg1"/>
                </a:solidFill>
                <a:ea typeface="Calibri" panose="020F0502020204030204" pitchFamily="34" charset="0"/>
                <a:cs typeface="Calibri" panose="020F0502020204030204" pitchFamily="34" charset="0"/>
              </a:rPr>
              <a:t>) </a:t>
            </a:r>
          </a:p>
        </p:txBody>
      </p:sp>
      <p:sp>
        <p:nvSpPr>
          <p:cNvPr id="5" name="Ορθογώνιο: Στρογγύλεμα γωνιών 4">
            <a:extLst>
              <a:ext uri="{FF2B5EF4-FFF2-40B4-BE49-F238E27FC236}">
                <a16:creationId xmlns:a16="http://schemas.microsoft.com/office/drawing/2014/main" id="{8BCB09DC-C644-F3BE-BAEA-E7CB644DFC58}"/>
              </a:ext>
            </a:extLst>
          </p:cNvPr>
          <p:cNvSpPr/>
          <p:nvPr/>
        </p:nvSpPr>
        <p:spPr>
          <a:xfrm>
            <a:off x="7113563" y="3909667"/>
            <a:ext cx="4752000" cy="1080000"/>
          </a:xfrm>
          <a:prstGeom prst="roundRect">
            <a:avLst>
              <a:gd name="adj" fmla="val 10000"/>
            </a:avLst>
          </a:prstGeom>
          <a:solidFill>
            <a:schemeClr val="accent4">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pPr lvl="0" defTabSz="577850">
              <a:lnSpc>
                <a:spcPct val="90000"/>
              </a:lnSpc>
              <a:spcBef>
                <a:spcPct val="0"/>
              </a:spcBef>
              <a:spcAft>
                <a:spcPct val="35000"/>
              </a:spcAft>
            </a:pPr>
            <a:r>
              <a:rPr lang="el-GR" sz="2400" dirty="0">
                <a:solidFill>
                  <a:schemeClr val="bg1"/>
                </a:solidFill>
                <a:ea typeface="Calibri" panose="020F0502020204030204" pitchFamily="34" charset="0"/>
                <a:cs typeface="Calibri" panose="020F0502020204030204" pitchFamily="34" charset="0"/>
              </a:rPr>
              <a:t>Εισαγωγή της έννοιας των </a:t>
            </a:r>
            <a:r>
              <a:rPr lang="el-GR" sz="2400" dirty="0" err="1">
                <a:solidFill>
                  <a:schemeClr val="bg1"/>
                </a:solidFill>
                <a:ea typeface="Calibri" panose="020F0502020204030204" pitchFamily="34" charset="0"/>
                <a:cs typeface="Calibri" panose="020F0502020204030204" pitchFamily="34" charset="0"/>
              </a:rPr>
              <a:t>γραμματισμών</a:t>
            </a:r>
            <a:endParaRPr lang="fr-BE" sz="2400" dirty="0">
              <a:solidFill>
                <a:schemeClr val="bg1"/>
              </a:solidFill>
              <a:ea typeface="Calibri" panose="020F0502020204030204" pitchFamily="34" charset="0"/>
              <a:cs typeface="Calibri" panose="020F0502020204030204" pitchFamily="34" charset="0"/>
            </a:endParaRPr>
          </a:p>
        </p:txBody>
      </p:sp>
      <p:sp>
        <p:nvSpPr>
          <p:cNvPr id="6" name="Ορθογώνιο: Στρογγύλεμα γωνιών 5">
            <a:extLst>
              <a:ext uri="{FF2B5EF4-FFF2-40B4-BE49-F238E27FC236}">
                <a16:creationId xmlns:a16="http://schemas.microsoft.com/office/drawing/2014/main" id="{253847B7-CF9E-4E2F-0CCB-44C0C7B452B2}"/>
              </a:ext>
            </a:extLst>
          </p:cNvPr>
          <p:cNvSpPr/>
          <p:nvPr/>
        </p:nvSpPr>
        <p:spPr>
          <a:xfrm>
            <a:off x="787076" y="5027422"/>
            <a:ext cx="4752000" cy="1080000"/>
          </a:xfrm>
          <a:prstGeom prst="roundRect">
            <a:avLst>
              <a:gd name="adj" fmla="val 10000"/>
            </a:avLst>
          </a:prstGeom>
          <a:solidFill>
            <a:schemeClr val="accent1">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ea typeface="Calibri" panose="020F0502020204030204" pitchFamily="34" charset="0"/>
                <a:cs typeface="Calibri" panose="020F0502020204030204" pitchFamily="34" charset="0"/>
              </a:rPr>
              <a:t> Οργανική ενσωμάτωση των </a:t>
            </a:r>
            <a:r>
              <a:rPr lang="el-GR" sz="2400" dirty="0" err="1">
                <a:solidFill>
                  <a:schemeClr val="bg1"/>
                </a:solidFill>
                <a:ea typeface="Calibri" panose="020F0502020204030204" pitchFamily="34" charset="0"/>
                <a:cs typeface="Calibri" panose="020F0502020204030204" pitchFamily="34" charset="0"/>
              </a:rPr>
              <a:t>ΨΤ</a:t>
            </a:r>
            <a:r>
              <a:rPr lang="el-GR" sz="2400" dirty="0">
                <a:solidFill>
                  <a:schemeClr val="bg1"/>
                </a:solidFill>
                <a:ea typeface="Calibri" panose="020F0502020204030204" pitchFamily="34" charset="0"/>
                <a:cs typeface="Calibri" panose="020F0502020204030204" pitchFamily="34" charset="0"/>
              </a:rPr>
              <a:t> σε όλα τα γνωστικά αντικείμενα</a:t>
            </a:r>
          </a:p>
        </p:txBody>
      </p:sp>
      <p:sp>
        <p:nvSpPr>
          <p:cNvPr id="7" name="Ορθογώνιο: Στρογγύλεμα γωνιών 6">
            <a:extLst>
              <a:ext uri="{FF2B5EF4-FFF2-40B4-BE49-F238E27FC236}">
                <a16:creationId xmlns:a16="http://schemas.microsoft.com/office/drawing/2014/main" id="{54B4042D-A9FE-8BE1-6799-DBF53C6469CD}"/>
              </a:ext>
            </a:extLst>
          </p:cNvPr>
          <p:cNvSpPr/>
          <p:nvPr/>
        </p:nvSpPr>
        <p:spPr>
          <a:xfrm>
            <a:off x="784374" y="2193409"/>
            <a:ext cx="4752000" cy="1080000"/>
          </a:xfrm>
          <a:prstGeom prst="roundRect">
            <a:avLst>
              <a:gd name="adj" fmla="val 10000"/>
            </a:avLst>
          </a:prstGeom>
          <a:solidFill>
            <a:srgbClr val="ED7D31"/>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ea typeface="Calibri" panose="020F0502020204030204" pitchFamily="34" charset="0"/>
                <a:cs typeface="Calibri" panose="020F0502020204030204" pitchFamily="34" charset="0"/>
              </a:rPr>
              <a:t> Γενίκευση διαθεματικότητας/ διεπιστημονικότητας σε όλα τα γνωστικά πεδία</a:t>
            </a:r>
          </a:p>
        </p:txBody>
      </p:sp>
      <p:sp>
        <p:nvSpPr>
          <p:cNvPr id="8" name="Ορθογώνιο: Στρογγύλεμα γωνιών 7">
            <a:extLst>
              <a:ext uri="{FF2B5EF4-FFF2-40B4-BE49-F238E27FC236}">
                <a16:creationId xmlns:a16="http://schemas.microsoft.com/office/drawing/2014/main" id="{E9F6DE1E-9B39-F653-83F7-5EFB38F78833}"/>
              </a:ext>
            </a:extLst>
          </p:cNvPr>
          <p:cNvSpPr/>
          <p:nvPr/>
        </p:nvSpPr>
        <p:spPr>
          <a:xfrm>
            <a:off x="7126314" y="2193409"/>
            <a:ext cx="4752000" cy="1080000"/>
          </a:xfrm>
          <a:prstGeom prst="roundRect">
            <a:avLst>
              <a:gd name="adj" fmla="val 10000"/>
            </a:avLst>
          </a:prstGeom>
          <a:solidFill>
            <a:schemeClr val="accent6"/>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pPr marL="342900" lvl="0" indent="-342900">
              <a:buFont typeface="Arial" panose="020B0604020202020204" pitchFamily="34" charset="0"/>
              <a:buChar char="•"/>
            </a:pPr>
            <a:r>
              <a:rPr lang="el-GR" sz="2400" dirty="0">
                <a:solidFill>
                  <a:schemeClr val="bg1"/>
                </a:solidFill>
                <a:ea typeface="Calibri" panose="020F0502020204030204" pitchFamily="34" charset="0"/>
                <a:cs typeface="Calibri" panose="020F0502020204030204" pitchFamily="34" charset="0"/>
              </a:rPr>
              <a:t>Θεματικά πεδία</a:t>
            </a:r>
            <a:endParaRPr lang="fr-BE" sz="2400" dirty="0">
              <a:solidFill>
                <a:schemeClr val="bg1"/>
              </a:solidFill>
              <a:ea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l-GR" sz="2400" dirty="0">
                <a:solidFill>
                  <a:schemeClr val="bg1"/>
                </a:solidFill>
                <a:ea typeface="Calibri" panose="020F0502020204030204" pitchFamily="34" charset="0"/>
                <a:cs typeface="Calibri" panose="020F0502020204030204" pitchFamily="34" charset="0"/>
              </a:rPr>
              <a:t>Προσδοκώμενα Μαθησιακά Αποτελέσματα (</a:t>
            </a:r>
            <a:r>
              <a:rPr lang="el-GR" sz="2400" dirty="0" err="1">
                <a:solidFill>
                  <a:schemeClr val="bg1"/>
                </a:solidFill>
                <a:ea typeface="Calibri" panose="020F0502020204030204" pitchFamily="34" charset="0"/>
                <a:cs typeface="Calibri" panose="020F0502020204030204" pitchFamily="34" charset="0"/>
              </a:rPr>
              <a:t>ΠΜΑ</a:t>
            </a:r>
            <a:r>
              <a:rPr lang="el-GR" sz="2400" dirty="0">
                <a:solidFill>
                  <a:schemeClr val="bg1"/>
                </a:solidFill>
                <a:ea typeface="Calibri" panose="020F0502020204030204" pitchFamily="34" charset="0"/>
                <a:cs typeface="Calibri" panose="020F0502020204030204" pitchFamily="34" charset="0"/>
              </a:rPr>
              <a:t>)</a:t>
            </a:r>
            <a:endParaRPr lang="fr-BE" sz="2400" dirty="0">
              <a:solidFill>
                <a:schemeClr val="bg1"/>
              </a:solidFill>
              <a:ea typeface="Calibri" panose="020F0502020204030204" pitchFamily="34" charset="0"/>
              <a:cs typeface="Calibri" panose="020F0502020204030204" pitchFamily="34" charset="0"/>
            </a:endParaRPr>
          </a:p>
        </p:txBody>
      </p:sp>
      <p:sp>
        <p:nvSpPr>
          <p:cNvPr id="9" name="Ορθογώνιο: Στρογγύλεμα γωνιών 8">
            <a:extLst>
              <a:ext uri="{FF2B5EF4-FFF2-40B4-BE49-F238E27FC236}">
                <a16:creationId xmlns:a16="http://schemas.microsoft.com/office/drawing/2014/main" id="{A38B4B48-DB31-0265-F4E8-057E35A3D754}"/>
              </a:ext>
            </a:extLst>
          </p:cNvPr>
          <p:cNvSpPr/>
          <p:nvPr/>
        </p:nvSpPr>
        <p:spPr>
          <a:xfrm>
            <a:off x="7212544" y="5027422"/>
            <a:ext cx="4752000" cy="1080000"/>
          </a:xfrm>
          <a:prstGeom prst="roundRect">
            <a:avLst>
              <a:gd name="adj" fmla="val 10000"/>
            </a:avLst>
          </a:prstGeom>
          <a:solidFill>
            <a:schemeClr val="accent4">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ea typeface="Calibri" panose="020F0502020204030204" pitchFamily="34" charset="0"/>
                <a:cs typeface="Calibri" panose="020F0502020204030204" pitchFamily="34" charset="0"/>
              </a:rPr>
              <a:t>Νέοι </a:t>
            </a:r>
            <a:r>
              <a:rPr lang="el-GR" sz="2400" dirty="0" err="1">
                <a:solidFill>
                  <a:schemeClr val="bg1"/>
                </a:solidFill>
                <a:ea typeface="Calibri" panose="020F0502020204030204" pitchFamily="34" charset="0"/>
                <a:cs typeface="Calibri" panose="020F0502020204030204" pitchFamily="34" charset="0"/>
              </a:rPr>
              <a:t>γραμματισμοί</a:t>
            </a:r>
            <a:r>
              <a:rPr lang="el-GR" sz="2400" dirty="0">
                <a:solidFill>
                  <a:schemeClr val="bg1"/>
                </a:solidFill>
                <a:ea typeface="Calibri" panose="020F0502020204030204" pitchFamily="34" charset="0"/>
                <a:cs typeface="Calibri" panose="020F0502020204030204" pitchFamily="34" charset="0"/>
              </a:rPr>
              <a:t> (</a:t>
            </a:r>
            <a:r>
              <a:rPr kumimoji="0" lang="el-GR" sz="2400" b="0" i="0" u="none" strike="noStrike" cap="none" spc="0" normalizeH="0" baseline="0" noProof="0" dirty="0">
                <a:ln/>
                <a:solidFill>
                  <a:schemeClr val="bg1"/>
                </a:solidFill>
                <a:effectLst/>
                <a:uLnTx/>
                <a:uFillTx/>
                <a:ea typeface="Calibri" panose="020F0502020204030204" pitchFamily="34" charset="0"/>
                <a:cs typeface="Calibri" panose="020F0502020204030204" pitchFamily="34" charset="0"/>
              </a:rPr>
              <a:t>Οπτικός, γραμματισμός των μέσων, </a:t>
            </a:r>
            <a:r>
              <a:rPr kumimoji="0" lang="el-GR" sz="2400" b="0" i="0" u="none" strike="noStrike" cap="none" spc="0" normalizeH="0" baseline="0" noProof="0" dirty="0" err="1">
                <a:ln/>
                <a:solidFill>
                  <a:schemeClr val="bg1"/>
                </a:solidFill>
                <a:effectLst/>
                <a:uLnTx/>
                <a:uFillTx/>
                <a:ea typeface="Calibri" panose="020F0502020204030204" pitchFamily="34" charset="0"/>
                <a:cs typeface="Calibri" panose="020F0502020204030204" pitchFamily="34" charset="0"/>
              </a:rPr>
              <a:t>Αειφορικός</a:t>
            </a:r>
            <a:r>
              <a:rPr kumimoji="0" lang="el-GR" sz="2400" b="0" i="0" u="none" strike="noStrike" cap="none" spc="0" normalizeH="0" baseline="0" noProof="0" dirty="0">
                <a:ln/>
                <a:solidFill>
                  <a:schemeClr val="bg1"/>
                </a:solidFill>
                <a:effectLst/>
                <a:uLnTx/>
                <a:uFillTx/>
                <a:ea typeface="Calibri" panose="020F0502020204030204" pitchFamily="34" charset="0"/>
                <a:cs typeface="Calibri" panose="020F0502020204030204" pitchFamily="34" charset="0"/>
              </a:rPr>
              <a:t> κ.ά.)</a:t>
            </a:r>
            <a:endParaRPr lang="el-GR" sz="2400" dirty="0">
              <a:solidFill>
                <a:schemeClr val="bg1"/>
              </a:solidFill>
              <a:ea typeface="Calibri" panose="020F0502020204030204" pitchFamily="34" charset="0"/>
              <a:cs typeface="Calibri" panose="020F0502020204030204" pitchFamily="34" charset="0"/>
            </a:endParaRPr>
          </a:p>
        </p:txBody>
      </p:sp>
      <p:sp>
        <p:nvSpPr>
          <p:cNvPr id="10" name="Βέλος: Με γωνία προς τα επάνω 9">
            <a:extLst>
              <a:ext uri="{FF2B5EF4-FFF2-40B4-BE49-F238E27FC236}">
                <a16:creationId xmlns:a16="http://schemas.microsoft.com/office/drawing/2014/main" id="{D43227A1-2887-6FF1-B8A4-DBCDC5633B42}"/>
              </a:ext>
            </a:extLst>
          </p:cNvPr>
          <p:cNvSpPr/>
          <p:nvPr/>
        </p:nvSpPr>
        <p:spPr>
          <a:xfrm rot="5400000">
            <a:off x="257453" y="2292699"/>
            <a:ext cx="661054" cy="358501"/>
          </a:xfrm>
          <a:prstGeom prst="bentUpArrow">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sz="2400" dirty="0">
              <a:solidFill>
                <a:schemeClr val="bg1"/>
              </a:solidFill>
            </a:endParaRPr>
          </a:p>
        </p:txBody>
      </p:sp>
      <p:sp>
        <p:nvSpPr>
          <p:cNvPr id="11" name="Βέλος: Με γωνία προς τα επάνω 10">
            <a:extLst>
              <a:ext uri="{FF2B5EF4-FFF2-40B4-BE49-F238E27FC236}">
                <a16:creationId xmlns:a16="http://schemas.microsoft.com/office/drawing/2014/main" id="{03C77ADF-70E3-41DD-75AF-6995CCB240B8}"/>
              </a:ext>
            </a:extLst>
          </p:cNvPr>
          <p:cNvSpPr/>
          <p:nvPr/>
        </p:nvSpPr>
        <p:spPr>
          <a:xfrm rot="5400000">
            <a:off x="6608194" y="2303602"/>
            <a:ext cx="661054" cy="358501"/>
          </a:xfrm>
          <a:prstGeom prst="bentUpArrow">
            <a:avLst/>
          </a:prstGeom>
          <a:solidFill>
            <a:srgbClr val="2F5597"/>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sz="2400">
              <a:solidFill>
                <a:schemeClr val="bg1"/>
              </a:solidFill>
            </a:endParaRPr>
          </a:p>
        </p:txBody>
      </p:sp>
      <p:sp>
        <p:nvSpPr>
          <p:cNvPr id="12" name="Βέλος: Με γωνία προς τα επάνω 11">
            <a:extLst>
              <a:ext uri="{FF2B5EF4-FFF2-40B4-BE49-F238E27FC236}">
                <a16:creationId xmlns:a16="http://schemas.microsoft.com/office/drawing/2014/main" id="{418740E9-374E-4F3F-8EE0-6A475A8EFD8B}"/>
              </a:ext>
            </a:extLst>
          </p:cNvPr>
          <p:cNvSpPr/>
          <p:nvPr/>
        </p:nvSpPr>
        <p:spPr>
          <a:xfrm rot="5400000">
            <a:off x="294586" y="5114465"/>
            <a:ext cx="661054" cy="358501"/>
          </a:xfrm>
          <a:prstGeom prst="bentUpArrow">
            <a:avLst/>
          </a:prstGeom>
          <a:solidFill>
            <a:srgbClr val="ED7D31"/>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sz="2400">
              <a:solidFill>
                <a:schemeClr val="bg1"/>
              </a:solidFill>
            </a:endParaRPr>
          </a:p>
        </p:txBody>
      </p:sp>
      <p:sp>
        <p:nvSpPr>
          <p:cNvPr id="13" name="Βέλος: Με γωνία προς τα επάνω 12">
            <a:extLst>
              <a:ext uri="{FF2B5EF4-FFF2-40B4-BE49-F238E27FC236}">
                <a16:creationId xmlns:a16="http://schemas.microsoft.com/office/drawing/2014/main" id="{056738B0-833B-B177-0881-B275F906DAC8}"/>
              </a:ext>
            </a:extLst>
          </p:cNvPr>
          <p:cNvSpPr/>
          <p:nvPr/>
        </p:nvSpPr>
        <p:spPr>
          <a:xfrm rot="5400000">
            <a:off x="6698997" y="5120810"/>
            <a:ext cx="661054" cy="358501"/>
          </a:xfrm>
          <a:prstGeom prst="bentUpArrow">
            <a:avLst/>
          </a:prstGeom>
          <a:solidFill>
            <a:srgbClr val="70AD47"/>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sz="2400">
              <a:solidFill>
                <a:schemeClr val="bg1"/>
              </a:solidFill>
            </a:endParaRPr>
          </a:p>
        </p:txBody>
      </p:sp>
      <p:sp>
        <p:nvSpPr>
          <p:cNvPr id="15" name="TextBox 14">
            <a:extLst>
              <a:ext uri="{FF2B5EF4-FFF2-40B4-BE49-F238E27FC236}">
                <a16:creationId xmlns:a16="http://schemas.microsoft.com/office/drawing/2014/main" id="{34140522-A049-AD12-B53F-2EB68E5688BB}"/>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Από τα ισχύοντα στα νέα Προγράμματα Σπουδών</a:t>
            </a:r>
          </a:p>
        </p:txBody>
      </p:sp>
      <p:sp>
        <p:nvSpPr>
          <p:cNvPr id="16" name="TextBox 15">
            <a:extLst>
              <a:ext uri="{FF2B5EF4-FFF2-40B4-BE49-F238E27FC236}">
                <a16:creationId xmlns:a16="http://schemas.microsoft.com/office/drawing/2014/main" id="{1B42B8F9-C4C3-E309-78DA-BEDA44954EFC}"/>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2691075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Ορθογώνιο: Στρογγύλεμα γωνιών 14">
            <a:extLst>
              <a:ext uri="{FF2B5EF4-FFF2-40B4-BE49-F238E27FC236}">
                <a16:creationId xmlns:a16="http://schemas.microsoft.com/office/drawing/2014/main" id="{C4ACD8BB-2C2B-D303-2533-2B96767D360E}"/>
              </a:ext>
            </a:extLst>
          </p:cNvPr>
          <p:cNvSpPr/>
          <p:nvPr/>
        </p:nvSpPr>
        <p:spPr>
          <a:xfrm>
            <a:off x="335360" y="1086978"/>
            <a:ext cx="4752000" cy="1080000"/>
          </a:xfrm>
          <a:prstGeom prst="roundRect">
            <a:avLst>
              <a:gd name="adj" fmla="val 10000"/>
            </a:avLst>
          </a:prstGeom>
          <a:solidFill>
            <a:srgbClr val="ED7D31"/>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Ευέλικτη ζώνη</a:t>
            </a:r>
          </a:p>
        </p:txBody>
      </p:sp>
      <p:sp>
        <p:nvSpPr>
          <p:cNvPr id="16" name="Ορθογώνιο: Στρογγύλεμα γωνιών 15">
            <a:extLst>
              <a:ext uri="{FF2B5EF4-FFF2-40B4-BE49-F238E27FC236}">
                <a16:creationId xmlns:a16="http://schemas.microsoft.com/office/drawing/2014/main" id="{F326CFC8-74AA-CC8E-DEF4-574153C6AF00}"/>
              </a:ext>
            </a:extLst>
          </p:cNvPr>
          <p:cNvSpPr/>
          <p:nvPr/>
        </p:nvSpPr>
        <p:spPr>
          <a:xfrm>
            <a:off x="6638730" y="1063156"/>
            <a:ext cx="4752000" cy="1080000"/>
          </a:xfrm>
          <a:prstGeom prst="roundRect">
            <a:avLst>
              <a:gd name="adj" fmla="val 10000"/>
            </a:avLst>
          </a:prstGeom>
          <a:solidFill>
            <a:schemeClr val="accent6"/>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Εκσυγχρονισμός αξιολόγησης μαθητών</a:t>
            </a:r>
          </a:p>
        </p:txBody>
      </p:sp>
      <p:sp>
        <p:nvSpPr>
          <p:cNvPr id="17" name="Ορθογώνιο: Στρογγύλεμα γωνιών 16">
            <a:extLst>
              <a:ext uri="{FF2B5EF4-FFF2-40B4-BE49-F238E27FC236}">
                <a16:creationId xmlns:a16="http://schemas.microsoft.com/office/drawing/2014/main" id="{DAD6040C-FB54-CA93-3A15-BA64E8D5488A}"/>
              </a:ext>
            </a:extLst>
          </p:cNvPr>
          <p:cNvSpPr/>
          <p:nvPr/>
        </p:nvSpPr>
        <p:spPr>
          <a:xfrm>
            <a:off x="335361" y="3868934"/>
            <a:ext cx="4752000" cy="1080000"/>
          </a:xfrm>
          <a:prstGeom prst="roundRect">
            <a:avLst>
              <a:gd name="adj" fmla="val 10000"/>
            </a:avLst>
          </a:prstGeom>
          <a:solidFill>
            <a:schemeClr val="accent1">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Ένα μοναδικό βιβλίο</a:t>
            </a:r>
          </a:p>
        </p:txBody>
      </p:sp>
      <p:sp>
        <p:nvSpPr>
          <p:cNvPr id="18" name="Ορθογώνιο: Στρογγύλεμα γωνιών 17">
            <a:extLst>
              <a:ext uri="{FF2B5EF4-FFF2-40B4-BE49-F238E27FC236}">
                <a16:creationId xmlns:a16="http://schemas.microsoft.com/office/drawing/2014/main" id="{FA0FFF77-10BD-4494-277E-8C31E96B16BD}"/>
              </a:ext>
            </a:extLst>
          </p:cNvPr>
          <p:cNvSpPr/>
          <p:nvPr/>
        </p:nvSpPr>
        <p:spPr>
          <a:xfrm>
            <a:off x="6759469" y="3868934"/>
            <a:ext cx="4752000" cy="1080000"/>
          </a:xfrm>
          <a:prstGeom prst="roundRect">
            <a:avLst>
              <a:gd name="adj" fmla="val 10000"/>
            </a:avLst>
          </a:prstGeom>
          <a:solidFill>
            <a:schemeClr val="accent4">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pPr lvl="0" defTabSz="577850">
              <a:lnSpc>
                <a:spcPct val="90000"/>
              </a:lnSpc>
              <a:spcBef>
                <a:spcPct val="0"/>
              </a:spcBef>
              <a:spcAft>
                <a:spcPct val="35000"/>
              </a:spcAft>
            </a:pP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Επιμόρφωση</a:t>
            </a:r>
          </a:p>
        </p:txBody>
      </p:sp>
      <p:sp>
        <p:nvSpPr>
          <p:cNvPr id="19" name="Ορθογώνιο: Στρογγύλεμα γωνιών 18">
            <a:extLst>
              <a:ext uri="{FF2B5EF4-FFF2-40B4-BE49-F238E27FC236}">
                <a16:creationId xmlns:a16="http://schemas.microsoft.com/office/drawing/2014/main" id="{C9A94E7E-88D9-BEF1-574C-E29A418833C9}"/>
              </a:ext>
            </a:extLst>
          </p:cNvPr>
          <p:cNvSpPr/>
          <p:nvPr/>
        </p:nvSpPr>
        <p:spPr>
          <a:xfrm>
            <a:off x="787076" y="5027422"/>
            <a:ext cx="4752000" cy="1080000"/>
          </a:xfrm>
          <a:prstGeom prst="roundRect">
            <a:avLst>
              <a:gd name="adj" fmla="val 10000"/>
            </a:avLst>
          </a:prstGeom>
          <a:solidFill>
            <a:schemeClr val="accent1">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 Πολλαπλό βιβλίο</a:t>
            </a:r>
          </a:p>
        </p:txBody>
      </p:sp>
      <p:sp>
        <p:nvSpPr>
          <p:cNvPr id="20" name="Ορθογώνιο: Στρογγύλεμα γωνιών 19">
            <a:extLst>
              <a:ext uri="{FF2B5EF4-FFF2-40B4-BE49-F238E27FC236}">
                <a16:creationId xmlns:a16="http://schemas.microsoft.com/office/drawing/2014/main" id="{A775F90A-B6AD-C6BC-A1E6-2BC580862666}"/>
              </a:ext>
            </a:extLst>
          </p:cNvPr>
          <p:cNvSpPr/>
          <p:nvPr/>
        </p:nvSpPr>
        <p:spPr>
          <a:xfrm>
            <a:off x="777388" y="2219117"/>
            <a:ext cx="4752000" cy="1080000"/>
          </a:xfrm>
          <a:prstGeom prst="roundRect">
            <a:avLst>
              <a:gd name="adj" fmla="val 10000"/>
            </a:avLst>
          </a:prstGeom>
          <a:solidFill>
            <a:srgbClr val="ED7D31"/>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 Εργαστήρια Δεξιοτήτων και Δράσεις Ενεργού Πολίτη</a:t>
            </a:r>
          </a:p>
        </p:txBody>
      </p:sp>
      <p:sp>
        <p:nvSpPr>
          <p:cNvPr id="21" name="Ορθογώνιο: Στρογγύλεμα γωνιών 20">
            <a:extLst>
              <a:ext uri="{FF2B5EF4-FFF2-40B4-BE49-F238E27FC236}">
                <a16:creationId xmlns:a16="http://schemas.microsoft.com/office/drawing/2014/main" id="{421B477C-A20E-5AA8-4809-76188343B162}"/>
              </a:ext>
            </a:extLst>
          </p:cNvPr>
          <p:cNvSpPr/>
          <p:nvPr/>
        </p:nvSpPr>
        <p:spPr>
          <a:xfrm>
            <a:off x="7119328" y="2219117"/>
            <a:ext cx="4752000" cy="1080000"/>
          </a:xfrm>
          <a:prstGeom prst="roundRect">
            <a:avLst>
              <a:gd name="adj" fmla="val 10000"/>
            </a:avLst>
          </a:prstGeom>
          <a:solidFill>
            <a:schemeClr val="accent6"/>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pPr marL="342900" lvl="0" indent="-342900">
              <a:buFont typeface="Arial" panose="020B0604020202020204" pitchFamily="34" charset="0"/>
              <a:buChar char="•"/>
            </a:pP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Διαμορφωτική / Εναλλακτική αξιολόγηση</a:t>
            </a:r>
          </a:p>
          <a:p>
            <a:pPr marL="342900" lvl="0" indent="-342900">
              <a:buFont typeface="Arial" panose="020B0604020202020204" pitchFamily="34" charset="0"/>
              <a:buChar char="•"/>
            </a:pP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Αξιολόγηση για τη μάθηση </a:t>
            </a:r>
          </a:p>
        </p:txBody>
      </p:sp>
      <p:sp>
        <p:nvSpPr>
          <p:cNvPr id="22" name="Ορθογώνιο: Στρογγύλεμα γωνιών 21">
            <a:extLst>
              <a:ext uri="{FF2B5EF4-FFF2-40B4-BE49-F238E27FC236}">
                <a16:creationId xmlns:a16="http://schemas.microsoft.com/office/drawing/2014/main" id="{313686FC-6384-D1C0-8FB2-37C1DA2CCE50}"/>
              </a:ext>
            </a:extLst>
          </p:cNvPr>
          <p:cNvSpPr/>
          <p:nvPr/>
        </p:nvSpPr>
        <p:spPr>
          <a:xfrm>
            <a:off x="7212544" y="5033768"/>
            <a:ext cx="4752000" cy="1080000"/>
          </a:xfrm>
          <a:prstGeom prst="roundRect">
            <a:avLst>
              <a:gd name="adj" fmla="val 10000"/>
            </a:avLst>
          </a:prstGeom>
          <a:solidFill>
            <a:schemeClr val="accent4">
              <a:lumMod val="75000"/>
            </a:schemeClr>
          </a:solidFill>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a:lstStyle/>
          <a:p>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Δράσεις Επαγγελματικής Ανάπτυξης, </a:t>
            </a:r>
            <a:r>
              <a:rPr lang="el-GR" sz="2400" dirty="0" err="1">
                <a:solidFill>
                  <a:schemeClr val="bg1"/>
                </a:solidFill>
                <a:latin typeface="Calibri" panose="020F0502020204030204" pitchFamily="34" charset="0"/>
                <a:ea typeface="Calibri" panose="020F0502020204030204" pitchFamily="34" charset="0"/>
                <a:cs typeface="Calibri" panose="020F0502020204030204" pitchFamily="34" charset="0"/>
              </a:rPr>
              <a:t>MOOCS</a:t>
            </a: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 Κοινότητες  Εκπαιδευτικών</a:t>
            </a:r>
          </a:p>
        </p:txBody>
      </p:sp>
      <p:sp>
        <p:nvSpPr>
          <p:cNvPr id="23" name="Βέλος: Με γωνία προς τα επάνω 22">
            <a:extLst>
              <a:ext uri="{FF2B5EF4-FFF2-40B4-BE49-F238E27FC236}">
                <a16:creationId xmlns:a16="http://schemas.microsoft.com/office/drawing/2014/main" id="{31A97FB4-9B9C-42E9-DA0B-1A1357ABC48B}"/>
              </a:ext>
            </a:extLst>
          </p:cNvPr>
          <p:cNvSpPr/>
          <p:nvPr/>
        </p:nvSpPr>
        <p:spPr>
          <a:xfrm rot="5400000">
            <a:off x="257453" y="2329982"/>
            <a:ext cx="661054" cy="358501"/>
          </a:xfrm>
          <a:prstGeom prst="bentUpArrow">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dirty="0">
              <a:solidFill>
                <a:schemeClr val="bg1"/>
              </a:solidFill>
            </a:endParaRPr>
          </a:p>
        </p:txBody>
      </p:sp>
      <p:sp>
        <p:nvSpPr>
          <p:cNvPr id="24" name="Βέλος: Με γωνία προς τα επάνω 23">
            <a:extLst>
              <a:ext uri="{FF2B5EF4-FFF2-40B4-BE49-F238E27FC236}">
                <a16:creationId xmlns:a16="http://schemas.microsoft.com/office/drawing/2014/main" id="{DACEF2A8-97A5-B565-C972-125EDB25D8D3}"/>
              </a:ext>
            </a:extLst>
          </p:cNvPr>
          <p:cNvSpPr/>
          <p:nvPr/>
        </p:nvSpPr>
        <p:spPr>
          <a:xfrm rot="5400000">
            <a:off x="6608194" y="2306160"/>
            <a:ext cx="661054" cy="358501"/>
          </a:xfrm>
          <a:prstGeom prst="bentUpArrow">
            <a:avLst/>
          </a:prstGeom>
          <a:solidFill>
            <a:srgbClr val="2F5597"/>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a:solidFill>
                <a:schemeClr val="bg1"/>
              </a:solidFill>
            </a:endParaRPr>
          </a:p>
        </p:txBody>
      </p:sp>
      <p:sp>
        <p:nvSpPr>
          <p:cNvPr id="25" name="Βέλος: Με γωνία προς τα επάνω 24">
            <a:extLst>
              <a:ext uri="{FF2B5EF4-FFF2-40B4-BE49-F238E27FC236}">
                <a16:creationId xmlns:a16="http://schemas.microsoft.com/office/drawing/2014/main" id="{55D86395-A8C2-89B3-FA8E-BEF5004F1187}"/>
              </a:ext>
            </a:extLst>
          </p:cNvPr>
          <p:cNvSpPr/>
          <p:nvPr/>
        </p:nvSpPr>
        <p:spPr>
          <a:xfrm rot="5400000">
            <a:off x="294586" y="5114465"/>
            <a:ext cx="661054" cy="358501"/>
          </a:xfrm>
          <a:prstGeom prst="bentUpArrow">
            <a:avLst/>
          </a:prstGeom>
          <a:solidFill>
            <a:srgbClr val="ED7D31"/>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a:solidFill>
                <a:schemeClr val="bg1"/>
              </a:solidFill>
            </a:endParaRPr>
          </a:p>
        </p:txBody>
      </p:sp>
      <p:sp>
        <p:nvSpPr>
          <p:cNvPr id="26" name="Βέλος: Με γωνία προς τα επάνω 25">
            <a:extLst>
              <a:ext uri="{FF2B5EF4-FFF2-40B4-BE49-F238E27FC236}">
                <a16:creationId xmlns:a16="http://schemas.microsoft.com/office/drawing/2014/main" id="{27F04B77-D806-9DBF-C632-BAC003649DF7}"/>
              </a:ext>
            </a:extLst>
          </p:cNvPr>
          <p:cNvSpPr/>
          <p:nvPr/>
        </p:nvSpPr>
        <p:spPr>
          <a:xfrm rot="5400000">
            <a:off x="6698997" y="5120810"/>
            <a:ext cx="661054" cy="358501"/>
          </a:xfrm>
          <a:prstGeom prst="bentUpArrow">
            <a:avLst/>
          </a:prstGeom>
          <a:solidFill>
            <a:srgbClr val="70AD47"/>
          </a:solidFill>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endParaRPr lang="el-GR">
              <a:solidFill>
                <a:schemeClr val="bg1"/>
              </a:solidFill>
            </a:endParaRPr>
          </a:p>
        </p:txBody>
      </p:sp>
      <p:sp>
        <p:nvSpPr>
          <p:cNvPr id="2" name="TextBox 1">
            <a:extLst>
              <a:ext uri="{FF2B5EF4-FFF2-40B4-BE49-F238E27FC236}">
                <a16:creationId xmlns:a16="http://schemas.microsoft.com/office/drawing/2014/main" id="{1D932967-EFEB-BB25-3775-550398549FD3}"/>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Από τα ισχύοντα στα νέα Προγράμματα Σπουδών</a:t>
            </a:r>
          </a:p>
        </p:txBody>
      </p:sp>
      <p:sp>
        <p:nvSpPr>
          <p:cNvPr id="4" name="TextBox 3">
            <a:extLst>
              <a:ext uri="{FF2B5EF4-FFF2-40B4-BE49-F238E27FC236}">
                <a16:creationId xmlns:a16="http://schemas.microsoft.com/office/drawing/2014/main" id="{F9A6B604-692A-F923-2D8C-48DB1FE5894A}"/>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4122027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DEB09F42-161F-F284-7DFF-FDB83ACD75E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45" y="792000"/>
            <a:ext cx="12204000" cy="5733210"/>
          </a:xfrm>
          <a:prstGeom prst="rect">
            <a:avLst/>
          </a:prstGeom>
          <a:noFill/>
        </p:spPr>
      </p:pic>
      <p:sp>
        <p:nvSpPr>
          <p:cNvPr id="3" name="TextBox 2">
            <a:extLst>
              <a:ext uri="{FF2B5EF4-FFF2-40B4-BE49-F238E27FC236}">
                <a16:creationId xmlns:a16="http://schemas.microsoft.com/office/drawing/2014/main" id="{F9316346-503E-5A6C-21EA-33B71E63869B}"/>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Νέα Προγράμματα Σπουδών</a:t>
            </a:r>
          </a:p>
        </p:txBody>
      </p:sp>
      <p:sp>
        <p:nvSpPr>
          <p:cNvPr id="4" name="TextBox 3">
            <a:extLst>
              <a:ext uri="{FF2B5EF4-FFF2-40B4-BE49-F238E27FC236}">
                <a16:creationId xmlns:a16="http://schemas.microsoft.com/office/drawing/2014/main" id="{FE38CC1A-9445-8DF6-4F0D-F7F49AB9AF21}"/>
              </a:ext>
            </a:extLst>
          </p:cNvPr>
          <p:cNvSpPr txBox="1"/>
          <p:nvPr/>
        </p:nvSpPr>
        <p:spPr>
          <a:xfrm>
            <a:off x="30000" y="6498000"/>
            <a:ext cx="12132000" cy="360000"/>
          </a:xfrm>
          <a:prstGeom prst="rect">
            <a:avLst/>
          </a:prstGeom>
          <a:solidFill>
            <a:srgbClr val="FFFFFF"/>
          </a:solidFill>
        </p:spPr>
        <p:txBody>
          <a:bodyPr vert="horz" lIns="91440" tIns="45720" rIns="91440" bIns="45720" rtlCol="0" anchor="t" anchorCtr="0">
            <a:normAutofit/>
          </a:bodyPr>
          <a:lstStyle/>
          <a:p>
            <a:pPr algn="r" defTabSz="914400">
              <a:lnSpc>
                <a:spcPct val="110000"/>
              </a:lnSpc>
              <a:spcBef>
                <a:spcPct val="0"/>
              </a:spcBef>
            </a:pPr>
            <a:r>
              <a:rPr lang="el-GR" sz="1600" noProof="0" dirty="0">
                <a:ea typeface="+mj-ea"/>
                <a:cs typeface="+mj-cs"/>
              </a:rPr>
              <a:t>Εκπόνηση: Περιφερειακοί Επόπτες Ποιότητας Εκπαίδευσης και Σύμβουλοι ΙΕΠ | Αθήνα, 27–29/08/2025</a:t>
            </a:r>
          </a:p>
        </p:txBody>
      </p:sp>
    </p:spTree>
    <p:extLst>
      <p:ext uri="{BB962C8B-B14F-4D97-AF65-F5344CB8AC3E}">
        <p14:creationId xmlns:p14="http://schemas.microsoft.com/office/powerpoint/2010/main" val="4286454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Ομάδα 1">
            <a:extLst>
              <a:ext uri="{FF2B5EF4-FFF2-40B4-BE49-F238E27FC236}">
                <a16:creationId xmlns:a16="http://schemas.microsoft.com/office/drawing/2014/main" id="{192F4210-9B5D-1E66-744D-5E2A24A0E326}"/>
              </a:ext>
            </a:extLst>
          </p:cNvPr>
          <p:cNvGrpSpPr/>
          <p:nvPr/>
        </p:nvGrpSpPr>
        <p:grpSpPr>
          <a:xfrm>
            <a:off x="304438" y="834407"/>
            <a:ext cx="11791761" cy="671929"/>
            <a:chOff x="2073953" y="3850"/>
            <a:chExt cx="7566991" cy="671929"/>
          </a:xfrm>
        </p:grpSpPr>
        <p:sp>
          <p:nvSpPr>
            <p:cNvPr id="3" name="Βέλος: Πεντάγωνο 2">
              <a:extLst>
                <a:ext uri="{FF2B5EF4-FFF2-40B4-BE49-F238E27FC236}">
                  <a16:creationId xmlns:a16="http://schemas.microsoft.com/office/drawing/2014/main" id="{93008DAD-84F3-0434-C85A-343B4130E676}"/>
                </a:ext>
              </a:extLst>
            </p:cNvPr>
            <p:cNvSpPr/>
            <p:nvPr/>
          </p:nvSpPr>
          <p:spPr>
            <a:xfrm rot="10800000">
              <a:off x="2073953" y="3850"/>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4" name="Βέλος: Πεντάγωνο 4">
              <a:extLst>
                <a:ext uri="{FF2B5EF4-FFF2-40B4-BE49-F238E27FC236}">
                  <a16:creationId xmlns:a16="http://schemas.microsoft.com/office/drawing/2014/main" id="{8523CA8B-5781-5C20-9242-4D680582244D}"/>
                </a:ext>
              </a:extLst>
            </p:cNvPr>
            <p:cNvSpPr txBox="1"/>
            <p:nvPr/>
          </p:nvSpPr>
          <p:spPr>
            <a:xfrm rot="21600000">
              <a:off x="2241935" y="3850"/>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1. Οργάνωση περιεχομένου με άξονα θεματικά πεδία σε κάθε γνωστικό αντικείμενο/μάθημα </a:t>
              </a:r>
            </a:p>
          </p:txBody>
        </p:sp>
      </p:grpSp>
      <p:sp>
        <p:nvSpPr>
          <p:cNvPr id="5" name="Οβάλ 4">
            <a:extLst>
              <a:ext uri="{FF2B5EF4-FFF2-40B4-BE49-F238E27FC236}">
                <a16:creationId xmlns:a16="http://schemas.microsoft.com/office/drawing/2014/main" id="{447092F1-9C02-B7F1-36FD-9171DBAA1424}"/>
              </a:ext>
            </a:extLst>
          </p:cNvPr>
          <p:cNvSpPr/>
          <p:nvPr/>
        </p:nvSpPr>
        <p:spPr>
          <a:xfrm>
            <a:off x="95800" y="834407"/>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grpSp>
        <p:nvGrpSpPr>
          <p:cNvPr id="6" name="Ομάδα 5">
            <a:extLst>
              <a:ext uri="{FF2B5EF4-FFF2-40B4-BE49-F238E27FC236}">
                <a16:creationId xmlns:a16="http://schemas.microsoft.com/office/drawing/2014/main" id="{755A6491-8798-4EE6-0F15-C07195D7C02F}"/>
              </a:ext>
            </a:extLst>
          </p:cNvPr>
          <p:cNvGrpSpPr/>
          <p:nvPr/>
        </p:nvGrpSpPr>
        <p:grpSpPr>
          <a:xfrm>
            <a:off x="304438" y="1706913"/>
            <a:ext cx="11791761" cy="671929"/>
            <a:chOff x="2073953" y="876356"/>
            <a:chExt cx="7566991" cy="671929"/>
          </a:xfrm>
        </p:grpSpPr>
        <p:sp>
          <p:nvSpPr>
            <p:cNvPr id="7" name="Βέλος: Πεντάγωνο 6">
              <a:extLst>
                <a:ext uri="{FF2B5EF4-FFF2-40B4-BE49-F238E27FC236}">
                  <a16:creationId xmlns:a16="http://schemas.microsoft.com/office/drawing/2014/main" id="{674188AA-2F2B-661C-7C66-712DE7AD8678}"/>
                </a:ext>
              </a:extLst>
            </p:cNvPr>
            <p:cNvSpPr/>
            <p:nvPr/>
          </p:nvSpPr>
          <p:spPr>
            <a:xfrm rot="10800000">
              <a:off x="2073953" y="876356"/>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8" name="Βέλος: Πεντάγωνο 7">
              <a:extLst>
                <a:ext uri="{FF2B5EF4-FFF2-40B4-BE49-F238E27FC236}">
                  <a16:creationId xmlns:a16="http://schemas.microsoft.com/office/drawing/2014/main" id="{FA68255D-BCC3-F82D-D9C8-1E6FA699E591}"/>
                </a:ext>
              </a:extLst>
            </p:cNvPr>
            <p:cNvSpPr txBox="1"/>
            <p:nvPr/>
          </p:nvSpPr>
          <p:spPr>
            <a:xfrm rot="21600000">
              <a:off x="2241935" y="876356"/>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2. Μετατόπιση από τη διδακτέα ύλη στα Προσδοκώμενα Μαθησιακά Αποτελέσματα (</a:t>
              </a:r>
              <a:r>
                <a:rPr lang="el-GR" sz="2200" b="0" kern="1200" noProof="0" dirty="0" err="1"/>
                <a:t>ΠΜΑ</a:t>
              </a:r>
              <a:r>
                <a:rPr lang="el-GR" sz="2200" b="0" kern="1200" noProof="0" dirty="0"/>
                <a:t>)</a:t>
              </a:r>
            </a:p>
          </p:txBody>
        </p:sp>
      </p:grpSp>
      <p:sp>
        <p:nvSpPr>
          <p:cNvPr id="9" name="Οβάλ 8">
            <a:extLst>
              <a:ext uri="{FF2B5EF4-FFF2-40B4-BE49-F238E27FC236}">
                <a16:creationId xmlns:a16="http://schemas.microsoft.com/office/drawing/2014/main" id="{32FED38F-8C2B-F11B-5AF5-1EB454720B5A}"/>
              </a:ext>
            </a:extLst>
          </p:cNvPr>
          <p:cNvSpPr/>
          <p:nvPr/>
        </p:nvSpPr>
        <p:spPr>
          <a:xfrm>
            <a:off x="95800" y="1706913"/>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grpSp>
        <p:nvGrpSpPr>
          <p:cNvPr id="10" name="Ομάδα 9">
            <a:extLst>
              <a:ext uri="{FF2B5EF4-FFF2-40B4-BE49-F238E27FC236}">
                <a16:creationId xmlns:a16="http://schemas.microsoft.com/office/drawing/2014/main" id="{A9F0094E-CA0B-7363-72BB-84C9B1603AD0}"/>
              </a:ext>
            </a:extLst>
          </p:cNvPr>
          <p:cNvGrpSpPr/>
          <p:nvPr/>
        </p:nvGrpSpPr>
        <p:grpSpPr>
          <a:xfrm>
            <a:off x="304438" y="2579418"/>
            <a:ext cx="11791761" cy="671929"/>
            <a:chOff x="2073953" y="1748861"/>
            <a:chExt cx="7566991" cy="671929"/>
          </a:xfrm>
        </p:grpSpPr>
        <p:sp>
          <p:nvSpPr>
            <p:cNvPr id="11" name="Βέλος: Πεντάγωνο 10">
              <a:extLst>
                <a:ext uri="{FF2B5EF4-FFF2-40B4-BE49-F238E27FC236}">
                  <a16:creationId xmlns:a16="http://schemas.microsoft.com/office/drawing/2014/main" id="{51194F23-2E21-4C99-0DCA-E67D9091EECE}"/>
                </a:ext>
              </a:extLst>
            </p:cNvPr>
            <p:cNvSpPr/>
            <p:nvPr/>
          </p:nvSpPr>
          <p:spPr>
            <a:xfrm rot="10800000">
              <a:off x="2073953" y="1748861"/>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12" name="Βέλος: Πεντάγωνο 10">
              <a:extLst>
                <a:ext uri="{FF2B5EF4-FFF2-40B4-BE49-F238E27FC236}">
                  <a16:creationId xmlns:a16="http://schemas.microsoft.com/office/drawing/2014/main" id="{D918D0A6-D1CD-68C8-AF75-29C2EFD9C031}"/>
                </a:ext>
              </a:extLst>
            </p:cNvPr>
            <p:cNvSpPr txBox="1"/>
            <p:nvPr/>
          </p:nvSpPr>
          <p:spPr>
            <a:xfrm rot="21600000">
              <a:off x="2241935" y="1748861"/>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3. Εξασφάλιση συνοχής και συνέχειας από τάξη σε τάξη και από βαθμίδα σε βαθμίδα </a:t>
              </a:r>
            </a:p>
          </p:txBody>
        </p:sp>
      </p:grpSp>
      <p:sp>
        <p:nvSpPr>
          <p:cNvPr id="13" name="Οβάλ 12">
            <a:extLst>
              <a:ext uri="{FF2B5EF4-FFF2-40B4-BE49-F238E27FC236}">
                <a16:creationId xmlns:a16="http://schemas.microsoft.com/office/drawing/2014/main" id="{0FE36359-0A2A-4EAA-931A-A14F61E41DFB}"/>
              </a:ext>
            </a:extLst>
          </p:cNvPr>
          <p:cNvSpPr/>
          <p:nvPr/>
        </p:nvSpPr>
        <p:spPr>
          <a:xfrm>
            <a:off x="95800" y="2579418"/>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grpSp>
        <p:nvGrpSpPr>
          <p:cNvPr id="14" name="Ομάδα 13">
            <a:extLst>
              <a:ext uri="{FF2B5EF4-FFF2-40B4-BE49-F238E27FC236}">
                <a16:creationId xmlns:a16="http://schemas.microsoft.com/office/drawing/2014/main" id="{4B1DF6BB-C0B6-B230-C7D9-7BDC20EAE7B6}"/>
              </a:ext>
            </a:extLst>
          </p:cNvPr>
          <p:cNvGrpSpPr/>
          <p:nvPr/>
        </p:nvGrpSpPr>
        <p:grpSpPr>
          <a:xfrm>
            <a:off x="304438" y="3451923"/>
            <a:ext cx="11791761" cy="671929"/>
            <a:chOff x="2073953" y="2621366"/>
            <a:chExt cx="7566991" cy="671929"/>
          </a:xfrm>
        </p:grpSpPr>
        <p:sp>
          <p:nvSpPr>
            <p:cNvPr id="15" name="Βέλος: Πεντάγωνο 14">
              <a:extLst>
                <a:ext uri="{FF2B5EF4-FFF2-40B4-BE49-F238E27FC236}">
                  <a16:creationId xmlns:a16="http://schemas.microsoft.com/office/drawing/2014/main" id="{CA83873C-E6B4-BDC7-9D26-C5CCA077DC1F}"/>
                </a:ext>
              </a:extLst>
            </p:cNvPr>
            <p:cNvSpPr/>
            <p:nvPr/>
          </p:nvSpPr>
          <p:spPr>
            <a:xfrm rot="10800000">
              <a:off x="2073953" y="2621366"/>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16" name="Βέλος: Πεντάγωνο 13">
              <a:extLst>
                <a:ext uri="{FF2B5EF4-FFF2-40B4-BE49-F238E27FC236}">
                  <a16:creationId xmlns:a16="http://schemas.microsoft.com/office/drawing/2014/main" id="{56558FDA-8B64-7212-97DB-D9D7DCEDC3A9}"/>
                </a:ext>
              </a:extLst>
            </p:cNvPr>
            <p:cNvSpPr txBox="1"/>
            <p:nvPr/>
          </p:nvSpPr>
          <p:spPr>
            <a:xfrm rot="21600000">
              <a:off x="2241935" y="2621366"/>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4. Επικαιροποίηση ή/και αναδιάρθρωση περιεχομένου – Αναπλαισίωση επιστημονικής γνώσης σε σχολική </a:t>
              </a:r>
            </a:p>
          </p:txBody>
        </p:sp>
      </p:grpSp>
      <p:sp>
        <p:nvSpPr>
          <p:cNvPr id="17" name="Οβάλ 16">
            <a:extLst>
              <a:ext uri="{FF2B5EF4-FFF2-40B4-BE49-F238E27FC236}">
                <a16:creationId xmlns:a16="http://schemas.microsoft.com/office/drawing/2014/main" id="{A7C3A8F4-67AF-E093-5121-42C6DCB02F37}"/>
              </a:ext>
            </a:extLst>
          </p:cNvPr>
          <p:cNvSpPr/>
          <p:nvPr/>
        </p:nvSpPr>
        <p:spPr>
          <a:xfrm>
            <a:off x="95800" y="3451923"/>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grpSp>
        <p:nvGrpSpPr>
          <p:cNvPr id="18" name="Ομάδα 17">
            <a:extLst>
              <a:ext uri="{FF2B5EF4-FFF2-40B4-BE49-F238E27FC236}">
                <a16:creationId xmlns:a16="http://schemas.microsoft.com/office/drawing/2014/main" id="{F29E2543-515C-A3A7-4F38-6DB80DFFE4A0}"/>
              </a:ext>
            </a:extLst>
          </p:cNvPr>
          <p:cNvGrpSpPr/>
          <p:nvPr/>
        </p:nvGrpSpPr>
        <p:grpSpPr>
          <a:xfrm>
            <a:off x="304438" y="4324429"/>
            <a:ext cx="11791761" cy="671929"/>
            <a:chOff x="2073953" y="3493872"/>
            <a:chExt cx="7566991" cy="671929"/>
          </a:xfrm>
        </p:grpSpPr>
        <p:sp>
          <p:nvSpPr>
            <p:cNvPr id="19" name="Βέλος: Πεντάγωνο 18">
              <a:extLst>
                <a:ext uri="{FF2B5EF4-FFF2-40B4-BE49-F238E27FC236}">
                  <a16:creationId xmlns:a16="http://schemas.microsoft.com/office/drawing/2014/main" id="{1651F072-6B10-302C-3CBE-10E371F7852F}"/>
                </a:ext>
              </a:extLst>
            </p:cNvPr>
            <p:cNvSpPr/>
            <p:nvPr/>
          </p:nvSpPr>
          <p:spPr>
            <a:xfrm rot="10800000">
              <a:off x="2073953" y="3493872"/>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20" name="Βέλος: Πεντάγωνο 16">
              <a:extLst>
                <a:ext uri="{FF2B5EF4-FFF2-40B4-BE49-F238E27FC236}">
                  <a16:creationId xmlns:a16="http://schemas.microsoft.com/office/drawing/2014/main" id="{9989E7D9-2836-0AC1-7013-75154AAE6EF8}"/>
                </a:ext>
              </a:extLst>
            </p:cNvPr>
            <p:cNvSpPr txBox="1"/>
            <p:nvPr/>
          </p:nvSpPr>
          <p:spPr>
            <a:xfrm rot="21600000">
              <a:off x="2241935" y="3493872"/>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5. Καλλιέργεια Δεξιοτήτων και Γραμματισμών – Διασύνδεση με τα Εργαστήρια Δεξιοτήτων</a:t>
              </a:r>
            </a:p>
          </p:txBody>
        </p:sp>
      </p:grpSp>
      <p:sp>
        <p:nvSpPr>
          <p:cNvPr id="21" name="Οβάλ 20">
            <a:extLst>
              <a:ext uri="{FF2B5EF4-FFF2-40B4-BE49-F238E27FC236}">
                <a16:creationId xmlns:a16="http://schemas.microsoft.com/office/drawing/2014/main" id="{6CA09F46-6DD0-106F-A38B-8752A60B9540}"/>
              </a:ext>
            </a:extLst>
          </p:cNvPr>
          <p:cNvSpPr/>
          <p:nvPr/>
        </p:nvSpPr>
        <p:spPr>
          <a:xfrm>
            <a:off x="95800" y="4324429"/>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grpSp>
        <p:nvGrpSpPr>
          <p:cNvPr id="22" name="Ομάδα 21">
            <a:extLst>
              <a:ext uri="{FF2B5EF4-FFF2-40B4-BE49-F238E27FC236}">
                <a16:creationId xmlns:a16="http://schemas.microsoft.com/office/drawing/2014/main" id="{FAE7EF03-B387-D4DA-CAAF-B2012BA102EC}"/>
              </a:ext>
            </a:extLst>
          </p:cNvPr>
          <p:cNvGrpSpPr/>
          <p:nvPr/>
        </p:nvGrpSpPr>
        <p:grpSpPr>
          <a:xfrm>
            <a:off x="304438" y="5196934"/>
            <a:ext cx="11791761" cy="671929"/>
            <a:chOff x="2073953" y="4366377"/>
            <a:chExt cx="7566991" cy="671929"/>
          </a:xfrm>
        </p:grpSpPr>
        <p:sp>
          <p:nvSpPr>
            <p:cNvPr id="23" name="Βέλος: Πεντάγωνο 22">
              <a:extLst>
                <a:ext uri="{FF2B5EF4-FFF2-40B4-BE49-F238E27FC236}">
                  <a16:creationId xmlns:a16="http://schemas.microsoft.com/office/drawing/2014/main" id="{A6750283-7FD0-5638-E5F8-B95C99432117}"/>
                </a:ext>
              </a:extLst>
            </p:cNvPr>
            <p:cNvSpPr/>
            <p:nvPr/>
          </p:nvSpPr>
          <p:spPr>
            <a:xfrm rot="10800000">
              <a:off x="2073953" y="4366377"/>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24" name="Βέλος: Πεντάγωνο 19">
              <a:extLst>
                <a:ext uri="{FF2B5EF4-FFF2-40B4-BE49-F238E27FC236}">
                  <a16:creationId xmlns:a16="http://schemas.microsoft.com/office/drawing/2014/main" id="{B831FB90-D47D-9CFF-4AC7-F170FA8A1A5A}"/>
                </a:ext>
              </a:extLst>
            </p:cNvPr>
            <p:cNvSpPr txBox="1"/>
            <p:nvPr/>
          </p:nvSpPr>
          <p:spPr>
            <a:xfrm rot="21600000">
              <a:off x="2241935" y="4366377"/>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6. Σύνδεση με ψηφιακό υλικό</a:t>
              </a:r>
            </a:p>
          </p:txBody>
        </p:sp>
      </p:grpSp>
      <p:sp>
        <p:nvSpPr>
          <p:cNvPr id="25" name="Οβάλ 24">
            <a:extLst>
              <a:ext uri="{FF2B5EF4-FFF2-40B4-BE49-F238E27FC236}">
                <a16:creationId xmlns:a16="http://schemas.microsoft.com/office/drawing/2014/main" id="{F78D2CED-4A25-E804-0A27-26C7F752C905}"/>
              </a:ext>
            </a:extLst>
          </p:cNvPr>
          <p:cNvSpPr/>
          <p:nvPr/>
        </p:nvSpPr>
        <p:spPr>
          <a:xfrm>
            <a:off x="95800" y="5196934"/>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grpSp>
        <p:nvGrpSpPr>
          <p:cNvPr id="26" name="Ομάδα 25">
            <a:extLst>
              <a:ext uri="{FF2B5EF4-FFF2-40B4-BE49-F238E27FC236}">
                <a16:creationId xmlns:a16="http://schemas.microsoft.com/office/drawing/2014/main" id="{722F40FD-9125-F1E4-06E3-00FD791C4945}"/>
              </a:ext>
            </a:extLst>
          </p:cNvPr>
          <p:cNvGrpSpPr/>
          <p:nvPr/>
        </p:nvGrpSpPr>
        <p:grpSpPr>
          <a:xfrm>
            <a:off x="304438" y="6069439"/>
            <a:ext cx="11791761" cy="671929"/>
            <a:chOff x="2073953" y="5238882"/>
            <a:chExt cx="7566991" cy="671929"/>
          </a:xfrm>
        </p:grpSpPr>
        <p:sp>
          <p:nvSpPr>
            <p:cNvPr id="27" name="Βέλος: Πεντάγωνο 26">
              <a:extLst>
                <a:ext uri="{FF2B5EF4-FFF2-40B4-BE49-F238E27FC236}">
                  <a16:creationId xmlns:a16="http://schemas.microsoft.com/office/drawing/2014/main" id="{FCF6A1B7-ACCC-A2F2-61F0-5E6A0EF70491}"/>
                </a:ext>
              </a:extLst>
            </p:cNvPr>
            <p:cNvSpPr/>
            <p:nvPr/>
          </p:nvSpPr>
          <p:spPr>
            <a:xfrm rot="10800000">
              <a:off x="2073953" y="5238882"/>
              <a:ext cx="7566991" cy="671929"/>
            </a:xfrm>
            <a:prstGeom prst="homePlate">
              <a:avLst/>
            </a:prstGeom>
            <a:ln>
              <a:solidFill>
                <a:srgbClr val="ED7D31"/>
              </a:solidFill>
            </a:ln>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l-GR" sz="2200" noProof="0" dirty="0"/>
            </a:p>
          </p:txBody>
        </p:sp>
        <p:sp>
          <p:nvSpPr>
            <p:cNvPr id="28" name="Βέλος: Πεντάγωνο 22">
              <a:extLst>
                <a:ext uri="{FF2B5EF4-FFF2-40B4-BE49-F238E27FC236}">
                  <a16:creationId xmlns:a16="http://schemas.microsoft.com/office/drawing/2014/main" id="{1C981D4E-74AF-D5AB-B3DE-150B0A23FFC9}"/>
                </a:ext>
              </a:extLst>
            </p:cNvPr>
            <p:cNvSpPr txBox="1"/>
            <p:nvPr/>
          </p:nvSpPr>
          <p:spPr>
            <a:xfrm rot="21600000">
              <a:off x="2241935" y="5238882"/>
              <a:ext cx="7399009" cy="671929"/>
            </a:xfrm>
            <a:prstGeom prst="rect">
              <a:avLst/>
            </a:prstGeom>
            <a:ln>
              <a:solidFill>
                <a:srgbClr val="ED7D31"/>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96302" tIns="76200" rIns="142240" bIns="76200" numCol="1" spcCol="1270" anchor="ctr" anchorCtr="0">
              <a:noAutofit/>
            </a:bodyPr>
            <a:lstStyle/>
            <a:p>
              <a:pPr marL="0" lvl="0" indent="0" algn="l" defTabSz="889000">
                <a:lnSpc>
                  <a:spcPct val="90000"/>
                </a:lnSpc>
                <a:spcBef>
                  <a:spcPct val="0"/>
                </a:spcBef>
                <a:spcAft>
                  <a:spcPct val="35000"/>
                </a:spcAft>
                <a:buNone/>
              </a:pPr>
              <a:r>
                <a:rPr lang="el-GR" sz="2200" b="0" kern="1200" noProof="0" dirty="0"/>
                <a:t>7. Ψηφιακή αποτύπωση Προγραμμάτων Σπουδών</a:t>
              </a:r>
            </a:p>
          </p:txBody>
        </p:sp>
      </p:grpSp>
      <p:sp>
        <p:nvSpPr>
          <p:cNvPr id="29" name="Οβάλ 28">
            <a:extLst>
              <a:ext uri="{FF2B5EF4-FFF2-40B4-BE49-F238E27FC236}">
                <a16:creationId xmlns:a16="http://schemas.microsoft.com/office/drawing/2014/main" id="{6EE8C2E9-4227-A549-479D-5FCA973A5F6A}"/>
              </a:ext>
            </a:extLst>
          </p:cNvPr>
          <p:cNvSpPr/>
          <p:nvPr/>
        </p:nvSpPr>
        <p:spPr>
          <a:xfrm>
            <a:off x="95800" y="6069439"/>
            <a:ext cx="671929" cy="671929"/>
          </a:xfrm>
          <a:prstGeom prst="ellipse">
            <a:avLst/>
          </a:prstGeom>
          <a:blipFill>
            <a:blip r:embed="rId2" cstate="print">
              <a:extLst>
                <a:ext uri="{28A0092B-C50C-407E-A947-70E740481C1C}">
                  <a14:useLocalDpi xmlns:a14="http://schemas.microsoft.com/office/drawing/2010/main" val="0"/>
                </a:ext>
              </a:extLst>
            </a:blip>
            <a:srcRect/>
            <a:stretch>
              <a:fillRect t="-1000" b="-1000"/>
            </a:stretch>
          </a:blipFill>
          <a:ln>
            <a:solidFill>
              <a:schemeClr val="accent6">
                <a:lumMod val="75000"/>
              </a:schemeClr>
            </a:solidFill>
          </a:ln>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l-GR" sz="2200" noProof="0" dirty="0"/>
          </a:p>
        </p:txBody>
      </p:sp>
      <p:sp>
        <p:nvSpPr>
          <p:cNvPr id="30" name="TextBox 29">
            <a:extLst>
              <a:ext uri="{FF2B5EF4-FFF2-40B4-BE49-F238E27FC236}">
                <a16:creationId xmlns:a16="http://schemas.microsoft.com/office/drawing/2014/main" id="{E93E0C3F-5F5F-491C-DF5B-F13EE96530F6}"/>
              </a:ext>
            </a:extLst>
          </p:cNvPr>
          <p:cNvSpPr txBox="1"/>
          <p:nvPr/>
        </p:nvSpPr>
        <p:spPr>
          <a:xfrm>
            <a:off x="0" y="0"/>
            <a:ext cx="12192000" cy="792000"/>
          </a:xfrm>
          <a:prstGeom prst="rect">
            <a:avLst/>
          </a:prstGeom>
          <a:solidFill>
            <a:schemeClr val="bg1">
              <a:lumMod val="50000"/>
            </a:schemeClr>
          </a:solidFill>
        </p:spPr>
        <p:txBody>
          <a:bodyPr wrap="square" anchor="ctr" anchorCtr="0">
            <a:noAutofit/>
          </a:bodyPr>
          <a:lstStyle/>
          <a:p>
            <a:pPr algn="ctr"/>
            <a:r>
              <a:rPr lang="el-GR" sz="3200" dirty="0">
                <a:solidFill>
                  <a:prstClr val="white"/>
                </a:solidFill>
              </a:rPr>
              <a:t>Νέα Προγράμματα Σπουδών: Τομές</a:t>
            </a:r>
          </a:p>
        </p:txBody>
      </p:sp>
    </p:spTree>
    <p:extLst>
      <p:ext uri="{BB962C8B-B14F-4D97-AF65-F5344CB8AC3E}">
        <p14:creationId xmlns:p14="http://schemas.microsoft.com/office/powerpoint/2010/main" val="3634234758"/>
      </p:ext>
    </p:extLst>
  </p:cSld>
  <p:clrMapOvr>
    <a:masterClrMapping/>
  </p:clrMapOvr>
</p:sld>
</file>

<file path=ppt/theme/theme1.xml><?xml version="1.0" encoding="utf-8"?>
<a:theme xmlns:a="http://schemas.openxmlformats.org/drawingml/2006/main" name="Θέμα Office 2013 - 2022">
  <a:themeElements>
    <a:clrScheme name="Θέμα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475</TotalTime>
  <Words>2349</Words>
  <Application>Microsoft Office PowerPoint</Application>
  <PresentationFormat>Ευρεία οθόνη</PresentationFormat>
  <Paragraphs>238</Paragraphs>
  <Slides>32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32</vt:i4>
      </vt:variant>
    </vt:vector>
  </HeadingPairs>
  <TitlesOfParts>
    <vt:vector size="40" baseType="lpstr">
      <vt:lpstr>Aptos</vt:lpstr>
      <vt:lpstr>Arial</vt:lpstr>
      <vt:lpstr>Calibri</vt:lpstr>
      <vt:lpstr>Calibri Light</vt:lpstr>
      <vt:lpstr>Constantia</vt:lpstr>
      <vt:lpstr>Times New Roman</vt:lpstr>
      <vt:lpstr>Θέμα Office 2013 - 2022</vt:lpstr>
      <vt:lpstr>Θέμα του Office</vt:lpstr>
      <vt:lpstr>Παρουσίαση του PowerPoint</vt:lpstr>
      <vt:lpstr>Τα χαρακτηριστικά των Νέων Προγραμμάτων Σπουδών Αναγκαιότητα και Προοπτικές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Μαστρογιάννης Αλέξιος</cp:lastModifiedBy>
  <cp:revision>40</cp:revision>
  <dcterms:created xsi:type="dcterms:W3CDTF">2025-08-28T07:57:00Z</dcterms:created>
  <dcterms:modified xsi:type="dcterms:W3CDTF">2025-09-19T08:17:21Z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11A3AE6E25164B13AE01625580DE921A_13</vt:lpwstr>
  </property>
  <property fmtid="{D5CDD505-2E9C-101B-9397-08002B2CF9AE}" pid="3" name="KSOProductBuildVer">
    <vt:lpwstr>1033-12.2.0.21931</vt:lpwstr>
  </property>
</Properties>
</file>